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30"/>
  </p:notesMasterIdLst>
  <p:handoutMasterIdLst>
    <p:handoutMasterId r:id="rId31"/>
  </p:handoutMasterIdLst>
  <p:sldIdLst>
    <p:sldId id="417" r:id="rId4"/>
    <p:sldId id="256" r:id="rId5"/>
    <p:sldId id="355" r:id="rId6"/>
    <p:sldId id="361" r:id="rId7"/>
    <p:sldId id="365" r:id="rId8"/>
    <p:sldId id="364" r:id="rId9"/>
    <p:sldId id="404" r:id="rId10"/>
    <p:sldId id="261" r:id="rId11"/>
    <p:sldId id="326" r:id="rId12"/>
    <p:sldId id="265" r:id="rId13"/>
    <p:sldId id="405" r:id="rId14"/>
    <p:sldId id="406" r:id="rId15"/>
    <p:sldId id="399" r:id="rId16"/>
    <p:sldId id="278" r:id="rId17"/>
    <p:sldId id="283" r:id="rId18"/>
    <p:sldId id="407" r:id="rId19"/>
    <p:sldId id="274" r:id="rId20"/>
    <p:sldId id="401" r:id="rId21"/>
    <p:sldId id="394" r:id="rId22"/>
    <p:sldId id="300" r:id="rId23"/>
    <p:sldId id="408" r:id="rId24"/>
    <p:sldId id="290" r:id="rId25"/>
    <p:sldId id="409" r:id="rId26"/>
    <p:sldId id="410" r:id="rId27"/>
    <p:sldId id="294" r:id="rId28"/>
    <p:sldId id="272" r:id="rId29"/>
  </p:sldIdLst>
  <p:sldSz cx="9144000" cy="5143500" type="screen16x9"/>
  <p:notesSz cx="6858000" cy="9144000"/>
  <p:custDataLst>
    <p:tags r:id="rId32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00D"/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17" autoAdjust="0"/>
    <p:restoredTop sz="94646" autoAdjust="0"/>
  </p:normalViewPr>
  <p:slideViewPr>
    <p:cSldViewPr>
      <p:cViewPr varScale="1">
        <p:scale>
          <a:sx n="97" d="100"/>
          <a:sy n="97" d="100"/>
        </p:scale>
        <p:origin x="228" y="78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47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FEF09C3-5432-4DA0-9890-3050357C5E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227E202-B8C5-4411-9AB9-001230F366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0FA2-A713-4856-8F75-7FAFAF357361}" type="datetimeFigureOut">
              <a:rPr lang="ko-KR" altLang="en-US" smtClean="0"/>
              <a:t>2021-12-03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05FDCCD-9920-4087-A8EF-840D6BF967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B30773E-42C5-4B13-84D2-DE05FB0C3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2E6A-8C14-4F5B-B0CB-3A4FCBC8D1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7795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866FF-EA9A-44BA-8DB2-FB8E70490571}" type="datetimeFigureOut">
              <a:rPr lang="ko-KR" altLang="en-US" smtClean="0"/>
              <a:t>2021-12-03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89A33-A361-4541-B6A7-456994CC0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56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chụp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r>
              <a:rPr lang="en-US" dirty="0"/>
              <a:t>? (HS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)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9037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83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: Minh </a:t>
            </a:r>
            <a:r>
              <a:rPr lang="en-US" dirty="0" err="1"/>
              <a:t>Hải</a:t>
            </a:r>
            <a:r>
              <a:rPr lang="en-US" dirty="0"/>
              <a:t>, </a:t>
            </a:r>
            <a:r>
              <a:rPr lang="en-US" dirty="0" err="1"/>
              <a:t>Bến</a:t>
            </a:r>
            <a:r>
              <a:rPr lang="en-US" dirty="0"/>
              <a:t> Tre, </a:t>
            </a:r>
            <a:r>
              <a:rPr lang="en-US" dirty="0" err="1"/>
              <a:t>Trà</a:t>
            </a:r>
            <a:r>
              <a:rPr lang="en-US" dirty="0"/>
              <a:t> Vinh,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Trăng</a:t>
            </a:r>
            <a:r>
              <a:rPr lang="en-US" dirty="0"/>
              <a:t>,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, </a:t>
            </a:r>
            <a:r>
              <a:rPr lang="en-US" dirty="0" err="1"/>
              <a:t>Nghệ</a:t>
            </a:r>
            <a:r>
              <a:rPr lang="en-US" dirty="0"/>
              <a:t> An,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Quảng</a:t>
            </a:r>
            <a:r>
              <a:rPr lang="en-US" dirty="0"/>
              <a:t> </a:t>
            </a:r>
            <a:r>
              <a:rPr lang="en-US" dirty="0" err="1"/>
              <a:t>Ninh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1951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ngập</a:t>
            </a:r>
            <a:r>
              <a:rPr lang="en-US" dirty="0"/>
              <a:t> </a:t>
            </a:r>
            <a:r>
              <a:rPr lang="en-US" dirty="0" err="1"/>
              <a:t>mặn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: Minh </a:t>
            </a:r>
            <a:r>
              <a:rPr lang="en-US" dirty="0" err="1"/>
              <a:t>Hải</a:t>
            </a:r>
            <a:r>
              <a:rPr lang="en-US" dirty="0"/>
              <a:t>, </a:t>
            </a:r>
            <a:r>
              <a:rPr lang="en-US" dirty="0" err="1"/>
              <a:t>Bến</a:t>
            </a:r>
            <a:r>
              <a:rPr lang="en-US" dirty="0"/>
              <a:t> Tre, </a:t>
            </a:r>
            <a:r>
              <a:rPr lang="en-US" dirty="0" err="1"/>
              <a:t>Trà</a:t>
            </a:r>
            <a:r>
              <a:rPr lang="en-US" dirty="0"/>
              <a:t> Vinh,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Trăng</a:t>
            </a:r>
            <a:r>
              <a:rPr lang="en-US" dirty="0"/>
              <a:t>, </a:t>
            </a:r>
            <a:r>
              <a:rPr lang="en-US" dirty="0" err="1"/>
              <a:t>Hà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, </a:t>
            </a:r>
            <a:r>
              <a:rPr lang="en-US" dirty="0" err="1"/>
              <a:t>Nghệ</a:t>
            </a:r>
            <a:r>
              <a:rPr lang="en-US" dirty="0"/>
              <a:t> An,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Quảng</a:t>
            </a:r>
            <a:r>
              <a:rPr lang="en-US" dirty="0"/>
              <a:t> </a:t>
            </a:r>
            <a:r>
              <a:rPr lang="en-US" dirty="0" err="1"/>
              <a:t>Ninh</a:t>
            </a:r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876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9268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8444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89A33-A361-4541-B6A7-456994CC0C02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54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649293" y="1563638"/>
            <a:ext cx="3845416" cy="108012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649145" y="2634232"/>
            <a:ext cx="3845416" cy="79993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27544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10652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03817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91680" y="123478"/>
            <a:ext cx="745232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91680" y="699542"/>
            <a:ext cx="745232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298141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700934" y="32249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00934" y="189860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700934" y="3474719"/>
            <a:ext cx="1583034" cy="138515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6584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3116" y="843558"/>
            <a:ext cx="8077768" cy="216024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31416" y="2475359"/>
            <a:ext cx="1062118" cy="106211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012160" y="0"/>
            <a:ext cx="31318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131840" y="0"/>
            <a:ext cx="288032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3221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244000" y="0"/>
            <a:ext cx="90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811908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477595" y="0"/>
            <a:ext cx="244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16268" y="0"/>
            <a:ext cx="900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1730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9444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644008" y="915566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9444" y="2912740"/>
            <a:ext cx="4104456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062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4644464" y="2912740"/>
            <a:ext cx="4104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65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83048" y="0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58000" y="698778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83048" y="2578606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298953" y="699542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2579370"/>
            <a:ext cx="2286000" cy="1872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115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44300" y="0"/>
            <a:ext cx="5255402" cy="51435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0579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268185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23528" y="248444"/>
            <a:ext cx="3294112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671560" y="1832620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105640" y="3416796"/>
            <a:ext cx="307792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23528" y="1832620"/>
            <a:ext cx="172819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2105640" y="1832049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3671560" y="248444"/>
            <a:ext cx="1512000" cy="1512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3147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191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154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7966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4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07" y="1275606"/>
            <a:ext cx="2526010" cy="251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48616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986924" y="1374406"/>
            <a:ext cx="2319328" cy="15848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16357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23301"/>
            <a:ext cx="3024336" cy="366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87664" y="1164297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196830" y="1426241"/>
            <a:ext cx="1744194" cy="2694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95486"/>
            <a:ext cx="84249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71550"/>
            <a:ext cx="84249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92235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C67CE1-5F72-43EC-AC9D-A316D01FFD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F9963B-40CF-4694-88EB-F33EE5E97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4A259A-B46C-4796-A337-EEA7FAB555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89571-98DA-4032-8D75-E044977495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92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1D25-939D-47B4-8041-743D60A901B8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AF9B-A5A9-4DE3-A8D3-F244A2F67D6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95936" y="2253238"/>
            <a:ext cx="5148064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95936" y="2726814"/>
            <a:ext cx="51480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941932" y="1244876"/>
            <a:ext cx="2693964" cy="2636602"/>
            <a:chOff x="1619672" y="548680"/>
            <a:chExt cx="5904656" cy="5778928"/>
          </a:xfrm>
        </p:grpSpPr>
        <p:sp>
          <p:nvSpPr>
            <p:cNvPr id="9" name="Oval 8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cxnSp>
          <p:nvCxnSpPr>
            <p:cNvPr id="13" name="Straight Connector 12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6351"/>
            <a:ext cx="9171316" cy="5156201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6" y="1803400"/>
            <a:ext cx="5826719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6" y="3038126"/>
            <a:ext cx="5826719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67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lang="en-US" sz="67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fontAlgn="base" latinLnBrk="0">
              <a:spcBef>
                <a:spcPct val="0"/>
              </a:spcBef>
              <a:spcAft>
                <a:spcPct val="0"/>
              </a:spcAft>
              <a:defRPr/>
            </a:pPr>
            <a:fld id="{101FED96-283E-43C6-B078-09CF79ADC88D}" type="slidenum">
              <a:rPr lang="en-US" altLang="en-US" sz="675" smtClean="0">
                <a:solidFill>
                  <a:srgbClr val="5FCBEF"/>
                </a:solidFill>
                <a:cs typeface="Arial" panose="020B0604020202020204" pitchFamily="34" charset="0"/>
              </a:rPr>
              <a:pPr algn="r" defTabSz="685800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675">
              <a:solidFill>
                <a:srgbClr val="5FCBE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66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24048D-B0F2-4E31-9CDC-80942E58C3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74CB33-4FE0-4BD6-90F9-103CDB1F0B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AE5A48-565A-403B-91D0-5E41C11DB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2C59-D41C-426A-954C-7B1FC9062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423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51D25-939D-47B4-8041-743D60A901B8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AF9B-A5A9-4DE3-A8D3-F244A2F67D6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7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2244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52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6" r:id="rId4"/>
    <p:sldLayoutId id="2147483719" r:id="rId5"/>
    <p:sldLayoutId id="2147483730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98" r:id="rId2"/>
    <p:sldLayoutId id="2147483652" r:id="rId3"/>
    <p:sldLayoutId id="2147483663" r:id="rId4"/>
    <p:sldLayoutId id="2147483660" r:id="rId5"/>
    <p:sldLayoutId id="2147483661" r:id="rId6"/>
    <p:sldLayoutId id="2147483662" r:id="rId7"/>
    <p:sldLayoutId id="2147483664" r:id="rId8"/>
    <p:sldLayoutId id="2147483655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3" r:id="rId15"/>
    <p:sldLayoutId id="2147483672" r:id="rId16"/>
    <p:sldLayoutId id="2147483671" r:id="rId17"/>
    <p:sldLayoutId id="2147483656" r:id="rId18"/>
    <p:sldLayoutId id="2147483677" r:id="rId19"/>
    <p:sldLayoutId id="2147483725" r:id="rId20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../media/media1.mp3"/><Relationship Id="rId7" Type="http://schemas.openxmlformats.org/officeDocument/2006/relationships/audio" Target="../media/audio1.wav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6.png"/><Relationship Id="rId5" Type="http://schemas.openxmlformats.org/officeDocument/2006/relationships/audio" Target="../media/media2.mp3"/><Relationship Id="rId10" Type="http://schemas.openxmlformats.org/officeDocument/2006/relationships/image" Target="../media/image15.gif"/><Relationship Id="rId4" Type="http://schemas.microsoft.com/office/2007/relationships/media" Target="../media/media2.mp3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gif"/><Relationship Id="rId3" Type="http://schemas.openxmlformats.org/officeDocument/2006/relationships/audio" Target="../media/media3.mp3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6.png"/><Relationship Id="rId5" Type="http://schemas.openxmlformats.org/officeDocument/2006/relationships/audio" Target="../media/media1.mp3"/><Relationship Id="rId10" Type="http://schemas.openxmlformats.org/officeDocument/2006/relationships/image" Target="../media/image15.gif"/><Relationship Id="rId4" Type="http://schemas.microsoft.com/office/2007/relationships/media" Target="../media/media1.mp3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image" Target="../media/image25.gif"/><Relationship Id="rId18" Type="http://schemas.openxmlformats.org/officeDocument/2006/relationships/image" Target="../media/image21.gif"/><Relationship Id="rId3" Type="http://schemas.openxmlformats.org/officeDocument/2006/relationships/audio" Target="../media/media3.mp3"/><Relationship Id="rId7" Type="http://schemas.openxmlformats.org/officeDocument/2006/relationships/audio" Target="../media/media1.mp3"/><Relationship Id="rId12" Type="http://schemas.openxmlformats.org/officeDocument/2006/relationships/image" Target="../media/image15.gif"/><Relationship Id="rId17" Type="http://schemas.openxmlformats.org/officeDocument/2006/relationships/image" Target="../media/image20.png"/><Relationship Id="rId2" Type="http://schemas.microsoft.com/office/2007/relationships/media" Target="../media/media3.mp3"/><Relationship Id="rId16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microsoft.com/office/2007/relationships/media" Target="../media/media1.mp3"/><Relationship Id="rId11" Type="http://schemas.openxmlformats.org/officeDocument/2006/relationships/image" Target="../media/image24.png"/><Relationship Id="rId5" Type="http://schemas.openxmlformats.org/officeDocument/2006/relationships/audio" Target="../media/media4.mp3"/><Relationship Id="rId15" Type="http://schemas.openxmlformats.org/officeDocument/2006/relationships/image" Target="../media/image27.gif"/><Relationship Id="rId10" Type="http://schemas.openxmlformats.org/officeDocument/2006/relationships/image" Target="../media/image23.png"/><Relationship Id="rId4" Type="http://schemas.microsoft.com/office/2007/relationships/media" Target="../media/media4.mp3"/><Relationship Id="rId9" Type="http://schemas.openxmlformats.org/officeDocument/2006/relationships/image" Target="../media/image22.png"/><Relationship Id="rId1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2FF933-2480-45BC-88C3-2FF5BE60D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600" y="195486"/>
            <a:ext cx="7560839" cy="1080121"/>
          </a:xfrm>
        </p:spPr>
        <p:txBody>
          <a:bodyPr/>
          <a:lstStyle/>
          <a:p>
            <a:r>
              <a:rPr lang="en-US" dirty="0"/>
              <a:t>TRƯỜNG TIỂU HỌC ĐỨC GIANG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A12F746-3CBF-4515-A3BA-EF4B0E014A2A}"/>
              </a:ext>
            </a:extLst>
          </p:cNvPr>
          <p:cNvSpPr txBox="1"/>
          <p:nvPr/>
        </p:nvSpPr>
        <p:spPr>
          <a:xfrm>
            <a:off x="3635896" y="141962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Tập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đọc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C388AB-134D-4C67-858A-D728CE6BAF76}"/>
              </a:ext>
            </a:extLst>
          </p:cNvPr>
          <p:cNvSpPr txBox="1"/>
          <p:nvPr/>
        </p:nvSpPr>
        <p:spPr>
          <a:xfrm>
            <a:off x="2627784" y="219265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</a:rPr>
              <a:t>Chuỗi</a:t>
            </a: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ngọc</a:t>
            </a:r>
            <a:r>
              <a:rPr lang="en-US" sz="3600" b="1" dirty="0">
                <a:solidFill>
                  <a:srgbClr val="7030A0"/>
                </a:solidFill>
              </a:rPr>
              <a:t> lam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E703790-08F1-46AF-9631-40B13B2ADFA5}"/>
              </a:ext>
            </a:extLst>
          </p:cNvPr>
          <p:cNvSpPr txBox="1"/>
          <p:nvPr/>
        </p:nvSpPr>
        <p:spPr>
          <a:xfrm>
            <a:off x="5004048" y="293179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SGK </a:t>
            </a:r>
            <a:r>
              <a:rPr lang="en-US" sz="2400" b="1" dirty="0" err="1"/>
              <a:t>trang</a:t>
            </a:r>
            <a:r>
              <a:rPr lang="en-US" sz="2400" b="1"/>
              <a:t> 134</a:t>
            </a:r>
            <a:endParaRPr lang="en-US" sz="2400" b="1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98B3D08-71A9-4375-8CE6-261E5070891A}"/>
              </a:ext>
            </a:extLst>
          </p:cNvPr>
          <p:cNvSpPr txBox="1"/>
          <p:nvPr/>
        </p:nvSpPr>
        <p:spPr>
          <a:xfrm>
            <a:off x="3129749" y="3867894"/>
            <a:ext cx="286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Điệp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57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9">
            <a:extLst>
              <a:ext uri="{FF2B5EF4-FFF2-40B4-BE49-F238E27FC236}">
                <a16:creationId xmlns:a16="http://schemas.microsoft.com/office/drawing/2014/main" id="{68FC54EE-88A3-40D3-89EC-66851D6E3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767" y="332903"/>
            <a:ext cx="181808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7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7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Line 30">
            <a:extLst>
              <a:ext uri="{FF2B5EF4-FFF2-40B4-BE49-F238E27FC236}">
                <a16:creationId xmlns:a16="http://schemas.microsoft.com/office/drawing/2014/main" id="{C3F01671-8A3D-4520-AE22-61A560F487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8775" y="3039666"/>
            <a:ext cx="54769" cy="27027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3" name="Line 31">
            <a:extLst>
              <a:ext uri="{FF2B5EF4-FFF2-40B4-BE49-F238E27FC236}">
                <a16:creationId xmlns:a16="http://schemas.microsoft.com/office/drawing/2014/main" id="{302E07DF-05FC-4CF1-88E6-3D977E3AEF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28775" y="3039666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4" name="Line 32">
            <a:extLst>
              <a:ext uri="{FF2B5EF4-FFF2-40B4-BE49-F238E27FC236}">
                <a16:creationId xmlns:a16="http://schemas.microsoft.com/office/drawing/2014/main" id="{1ED938ED-9CC6-4422-8AE7-45FD15B124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90700" y="3201591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5" name="Line 33">
            <a:extLst>
              <a:ext uri="{FF2B5EF4-FFF2-40B4-BE49-F238E27FC236}">
                <a16:creationId xmlns:a16="http://schemas.microsoft.com/office/drawing/2014/main" id="{0FA20787-CB0E-48FA-92EE-93786590455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52625" y="3363516"/>
            <a:ext cx="54769" cy="216694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6" name="Line 34">
            <a:extLst>
              <a:ext uri="{FF2B5EF4-FFF2-40B4-BE49-F238E27FC236}">
                <a16:creationId xmlns:a16="http://schemas.microsoft.com/office/drawing/2014/main" id="{F581AD44-7AB6-4D38-A95F-58E3228061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9319" y="3525441"/>
            <a:ext cx="53579" cy="378619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48" name="Line 13">
            <a:extLst>
              <a:ext uri="{FF2B5EF4-FFF2-40B4-BE49-F238E27FC236}">
                <a16:creationId xmlns:a16="http://schemas.microsoft.com/office/drawing/2014/main" id="{64C85741-B63C-4949-A12C-562F8CF614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75835" y="3148013"/>
            <a:ext cx="114300" cy="342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9" name="Line 13">
            <a:extLst>
              <a:ext uri="{FF2B5EF4-FFF2-40B4-BE49-F238E27FC236}">
                <a16:creationId xmlns:a16="http://schemas.microsoft.com/office/drawing/2014/main" id="{8C62E2CB-009A-40A1-81CB-30EB6F858D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3848" y="2209876"/>
            <a:ext cx="114300" cy="342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B8552D9-7B26-4723-90C7-6182016625C6}"/>
              </a:ext>
            </a:extLst>
          </p:cNvPr>
          <p:cNvSpPr txBox="1"/>
          <p:nvPr/>
        </p:nvSpPr>
        <p:spPr>
          <a:xfrm>
            <a:off x="952777" y="2131725"/>
            <a:ext cx="7776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 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đâu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chuỗi</a:t>
            </a:r>
            <a:r>
              <a:rPr lang="en-US" sz="2800" dirty="0"/>
              <a:t> </a:t>
            </a:r>
            <a:r>
              <a:rPr lang="en-US" sz="2800" dirty="0" err="1"/>
              <a:t>ngọc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Pi-e </a:t>
            </a:r>
            <a:r>
              <a:rPr lang="en-US" sz="2800" dirty="0" err="1"/>
              <a:t>dành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tặng</a:t>
            </a:r>
            <a:r>
              <a:rPr lang="en-US" sz="2800" dirty="0"/>
              <a:t> </a:t>
            </a:r>
            <a:r>
              <a:rPr lang="en-US" sz="2800" dirty="0" err="1"/>
              <a:t>vợ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 </a:t>
            </a:r>
            <a:r>
              <a:rPr lang="en-US" sz="2800" dirty="0" err="1"/>
              <a:t>cưới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,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tai </a:t>
            </a:r>
            <a:r>
              <a:rPr lang="en-US" sz="2800" dirty="0" err="1"/>
              <a:t>nạn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cướp</a:t>
            </a:r>
            <a:r>
              <a:rPr lang="en-US" sz="2800" dirty="0"/>
              <a:t> </a:t>
            </a:r>
            <a:r>
              <a:rPr lang="en-US" sz="2800" dirty="0" err="1"/>
              <a:t>mất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anh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quý</a:t>
            </a:r>
            <a:r>
              <a:rPr lang="en-US" sz="2800" dirty="0"/>
              <a:t>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D3FF1BA-86E5-420A-9AAD-04F5DEDB9F06}"/>
              </a:ext>
            </a:extLst>
          </p:cNvPr>
          <p:cNvSpPr txBox="1"/>
          <p:nvPr/>
        </p:nvSpPr>
        <p:spPr>
          <a:xfrm>
            <a:off x="1919139" y="1044855"/>
            <a:ext cx="7217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Nêu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cách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ngắt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hơi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câu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văn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sau</a:t>
            </a:r>
            <a:r>
              <a:rPr lang="en-US" sz="28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uỗi hạt ngọc lam tự nhiên dùng làm vòng tay/vòng cổ độc đáo | Shopee Việt  Nam">
            <a:extLst>
              <a:ext uri="{FF2B5EF4-FFF2-40B4-BE49-F238E27FC236}">
                <a16:creationId xmlns:a16="http://schemas.microsoft.com/office/drawing/2014/main" id="{1C423AFB-8F40-4F70-8CBC-07913567C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83518"/>
            <a:ext cx="388843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24973E3-EE6A-44B9-BE56-947C5546F079}"/>
              </a:ext>
            </a:extLst>
          </p:cNvPr>
          <p:cNvSpPr txBox="1"/>
          <p:nvPr/>
        </p:nvSpPr>
        <p:spPr>
          <a:xfrm>
            <a:off x="179512" y="55552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Chuỗi</a:t>
            </a:r>
            <a:r>
              <a:rPr lang="en-US" sz="2400" dirty="0"/>
              <a:t> </a:t>
            </a:r>
            <a:r>
              <a:rPr lang="en-US" sz="2400" dirty="0" err="1"/>
              <a:t>ngọc</a:t>
            </a:r>
            <a:r>
              <a:rPr lang="en-US" sz="2400" dirty="0"/>
              <a:t> lam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6453438-9FF2-4581-980F-2800C655D154}"/>
              </a:ext>
            </a:extLst>
          </p:cNvPr>
          <p:cNvSpPr txBox="1"/>
          <p:nvPr/>
        </p:nvSpPr>
        <p:spPr>
          <a:xfrm>
            <a:off x="6516216" y="2463738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chuỗi</a:t>
            </a:r>
            <a:r>
              <a:rPr lang="en-US" sz="2400" dirty="0"/>
              <a:t> (</a:t>
            </a:r>
            <a:r>
              <a:rPr lang="en-US" sz="2400" dirty="0" err="1"/>
              <a:t>vòng</a:t>
            </a:r>
            <a:r>
              <a:rPr lang="en-US" sz="2400" dirty="0"/>
              <a:t>) </a:t>
            </a:r>
          </a:p>
          <a:p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ngọc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lam. </a:t>
            </a:r>
          </a:p>
        </p:txBody>
      </p:sp>
    </p:spTree>
    <p:extLst>
      <p:ext uri="{BB962C8B-B14F-4D97-AF65-F5344CB8AC3E}">
        <p14:creationId xmlns:p14="http://schemas.microsoft.com/office/powerpoint/2010/main" val="33054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540"/>
            <a:ext cx="3543300" cy="3543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65" y="200025"/>
            <a:ext cx="3314699" cy="3543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1691680" y="3939902"/>
            <a:ext cx="2392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kern="0" dirty="0" err="1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Giáo</a:t>
            </a:r>
            <a:r>
              <a:rPr lang="en-US" sz="3200" kern="0" dirty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đ</a:t>
            </a:r>
            <a:r>
              <a:rPr lang="en-US" sz="3200" kern="0" dirty="0" err="1">
                <a:solidFill>
                  <a:schemeClr val="accent1">
                    <a:lumMod val="50000"/>
                  </a:schemeClr>
                </a:solidFill>
                <a:ea typeface="Cambria Math" pitchFamily="18" charset="0"/>
                <a:cs typeface="Times New Roman" pitchFamily="18" charset="0"/>
              </a:rPr>
              <a:t>ường</a:t>
            </a:r>
            <a:r>
              <a:rPr lang="en-US" sz="3200" kern="0" dirty="0">
                <a:solidFill>
                  <a:schemeClr val="accent1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:</a:t>
            </a:r>
            <a:endParaRPr lang="en-US" sz="3200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8F924C1-DADC-4604-968A-5770A97CC616}"/>
              </a:ext>
            </a:extLst>
          </p:cNvPr>
          <p:cNvSpPr txBox="1"/>
          <p:nvPr/>
        </p:nvSpPr>
        <p:spPr>
          <a:xfrm>
            <a:off x="4499992" y="3910754"/>
            <a:ext cx="3615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 err="1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Nhà</a:t>
            </a:r>
            <a:r>
              <a:rPr lang="en-US" sz="3200" kern="0" dirty="0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thờ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7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87C97FA-B647-46D9-B085-6955616B7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105794"/>
            <a:ext cx="9156700" cy="637406"/>
          </a:xfrm>
        </p:spPr>
        <p:txBody>
          <a:bodyPr/>
          <a:lstStyle/>
          <a:p>
            <a:r>
              <a:rPr lang="en-US" dirty="0"/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4136308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1">
            <a:extLst>
              <a:ext uri="{FF2B5EF4-FFF2-40B4-BE49-F238E27FC236}">
                <a16:creationId xmlns:a16="http://schemas.microsoft.com/office/drawing/2014/main" id="{6DF73752-CDA6-412E-BE61-595666D14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-63500"/>
            <a:ext cx="86484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74B458-A032-45FC-A437-0359F8A629F6}"/>
              </a:ext>
            </a:extLst>
          </p:cNvPr>
          <p:cNvSpPr txBox="1"/>
          <p:nvPr/>
        </p:nvSpPr>
        <p:spPr>
          <a:xfrm>
            <a:off x="282480" y="878873"/>
            <a:ext cx="8648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lam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tặng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chị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lễ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Nô-en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chị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thay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nuôi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3308667-6BDB-4918-98B6-6AB231D47674}"/>
              </a:ext>
            </a:extLst>
          </p:cNvPr>
          <p:cNvSpPr txBox="1"/>
          <p:nvPr/>
        </p:nvSpPr>
        <p:spPr>
          <a:xfrm>
            <a:off x="313977" y="1849486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Nô-en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51AB879-A5E5-4D80-A118-6378DC373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61" y="1707654"/>
            <a:ext cx="4301628" cy="309634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80B7060-4CF5-4CA0-9B99-005E00E41E3B}"/>
              </a:ext>
            </a:extLst>
          </p:cNvPr>
          <p:cNvSpPr txBox="1"/>
          <p:nvPr/>
        </p:nvSpPr>
        <p:spPr>
          <a:xfrm>
            <a:off x="179511" y="2355726"/>
            <a:ext cx="4301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0" dirty="0">
                <a:solidFill>
                  <a:srgbClr val="002060"/>
                </a:solidFill>
                <a:latin typeface="+mj-lt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chức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đêm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24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12 </a:t>
            </a:r>
          </a:p>
          <a:p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25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12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Jê-su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Cambria Math" pitchFamily="18" charset="0"/>
                <a:cs typeface="Times New Roman" panose="02020603050405020304" pitchFamily="18" charset="0"/>
              </a:rPr>
              <a:t>.  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62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" grpId="0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A9D93A4-4DF9-47B2-9301-B33EA75681D8}"/>
              </a:ext>
            </a:extLst>
          </p:cNvPr>
          <p:cNvSpPr txBox="1"/>
          <p:nvPr/>
        </p:nvSpPr>
        <p:spPr>
          <a:xfrm>
            <a:off x="611560" y="123478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Gioan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đủ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tiền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? </a:t>
            </a:r>
          </a:p>
          <a:p>
            <a:pPr lvl="0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* Chi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itchFamily="18" charset="0"/>
              </a:rPr>
              <a:t> 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4D49D45-6984-48FA-9115-74392A6F3BEA}"/>
              </a:ext>
            </a:extLst>
          </p:cNvPr>
          <p:cNvSpPr txBox="1"/>
          <p:nvPr/>
        </p:nvSpPr>
        <p:spPr>
          <a:xfrm>
            <a:off x="251520" y="1226867"/>
            <a:ext cx="86652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đổ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nắm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xu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27A6F64-2EEB-4B7A-9F19-72C319F871AB}"/>
              </a:ext>
            </a:extLst>
          </p:cNvPr>
          <p:cNvSpPr txBox="1"/>
          <p:nvPr/>
        </p:nvSpPr>
        <p:spPr>
          <a:xfrm>
            <a:off x="14442" y="2676716"/>
            <a:ext cx="4125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DA7F6AE-EF88-4046-8438-B0D8E5A90FC8}"/>
              </a:ext>
            </a:extLst>
          </p:cNvPr>
          <p:cNvSpPr txBox="1"/>
          <p:nvPr/>
        </p:nvSpPr>
        <p:spPr>
          <a:xfrm>
            <a:off x="251520" y="3125373"/>
            <a:ext cx="3844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Đồng Xu 200 Đồng Năm 2003">
            <a:extLst>
              <a:ext uri="{FF2B5EF4-FFF2-40B4-BE49-F238E27FC236}">
                <a16:creationId xmlns:a16="http://schemas.microsoft.com/office/drawing/2014/main" id="{9D4B0703-31A7-4F07-865F-280FCE03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64" y="2282920"/>
            <a:ext cx="2160240" cy="213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í ẩn về đồng xu một đôla may mắn của Singapore - VnExpress Du lịch">
            <a:extLst>
              <a:ext uri="{FF2B5EF4-FFF2-40B4-BE49-F238E27FC236}">
                <a16:creationId xmlns:a16="http://schemas.microsoft.com/office/drawing/2014/main" id="{A69B7ACE-EB69-4850-9BBE-84A783FAE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95" y="2289633"/>
            <a:ext cx="2304256" cy="21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004570A-7E22-499E-9597-BD8DE8F1C048}"/>
              </a:ext>
            </a:extLst>
          </p:cNvPr>
          <p:cNvSpPr txBox="1"/>
          <p:nvPr/>
        </p:nvSpPr>
        <p:spPr>
          <a:xfrm>
            <a:off x="5399703" y="438792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</a:t>
            </a:r>
          </a:p>
        </p:txBody>
      </p:sp>
    </p:spTree>
    <p:extLst>
      <p:ext uri="{BB962C8B-B14F-4D97-AF65-F5344CB8AC3E}">
        <p14:creationId xmlns:p14="http://schemas.microsoft.com/office/powerpoint/2010/main" val="14436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1">
            <a:extLst>
              <a:ext uri="{FF2B5EF4-FFF2-40B4-BE49-F238E27FC236}">
                <a16:creationId xmlns:a16="http://schemas.microsoft.com/office/drawing/2014/main" id="{68EA3FC8-85EC-45D6-93CC-4D9F6440F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08" y="108626"/>
            <a:ext cx="82799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Pi-e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id="{FAE00481-D73A-40FF-9B06-0DD58F8E6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33" y="616234"/>
            <a:ext cx="8538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i="1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Pi-e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trầm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rồi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lúi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húi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mảnh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lam.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002646E-5D0D-4437-B8A5-6F89E0E5C698}"/>
              </a:ext>
            </a:extLst>
          </p:cNvPr>
          <p:cNvSpPr txBox="1"/>
          <p:nvPr/>
        </p:nvSpPr>
        <p:spPr>
          <a:xfrm>
            <a:off x="542937" y="1794739"/>
            <a:ext cx="8171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3E550C7-8CF6-4C9F-97DA-67C570461F6B}"/>
              </a:ext>
            </a:extLst>
          </p:cNvPr>
          <p:cNvSpPr txBox="1"/>
          <p:nvPr/>
        </p:nvSpPr>
        <p:spPr>
          <a:xfrm>
            <a:off x="467544" y="2357691"/>
            <a:ext cx="8604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0D21F96-0AED-4625-BB16-CFC6BF59AF0E}"/>
              </a:ext>
            </a:extLst>
          </p:cNvPr>
          <p:cNvSpPr txBox="1"/>
          <p:nvPr/>
        </p:nvSpPr>
        <p:spPr>
          <a:xfrm>
            <a:off x="618329" y="3003798"/>
            <a:ext cx="7338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FBCFC2F-A7FF-4D3F-BC5F-00FD0D2D48A2}"/>
              </a:ext>
            </a:extLst>
          </p:cNvPr>
          <p:cNvSpPr txBox="1"/>
          <p:nvPr/>
        </p:nvSpPr>
        <p:spPr>
          <a:xfrm>
            <a:off x="534983" y="3564407"/>
            <a:ext cx="7701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77779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2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21">
            <a:extLst>
              <a:ext uri="{FF2B5EF4-FFF2-40B4-BE49-F238E27FC236}">
                <a16:creationId xmlns:a16="http://schemas.microsoft.com/office/drawing/2014/main" id="{68EA3FC8-85EC-45D6-93CC-4D9F6440F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72" y="50875"/>
            <a:ext cx="9202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Pi-e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 Box 21">
            <a:extLst>
              <a:ext uri="{FF2B5EF4-FFF2-40B4-BE49-F238E27FC236}">
                <a16:creationId xmlns:a16="http://schemas.microsoft.com/office/drawing/2014/main" id="{FAE00481-D73A-40FF-9B06-0DD58F8E6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08" y="401994"/>
            <a:ext cx="89289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04800" indent="-3048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xem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Gioan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lam ở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</a:t>
            </a: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thật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? </a:t>
            </a:r>
          </a:p>
          <a:p>
            <a:pPr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Pi-e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bán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ấy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</a:t>
            </a:r>
            <a:endParaRPr lang="en-US" altLang="en-US" sz="2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002646E-5D0D-4437-B8A5-6F89E0E5C698}"/>
              </a:ext>
            </a:extLst>
          </p:cNvPr>
          <p:cNvSpPr txBox="1"/>
          <p:nvPr/>
        </p:nvSpPr>
        <p:spPr>
          <a:xfrm>
            <a:off x="34480" y="1520626"/>
            <a:ext cx="884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Vì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sao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Pi-e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nói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rằng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trả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rất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cao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để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mua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3E550C7-8CF6-4C9F-97DA-67C570461F6B}"/>
              </a:ext>
            </a:extLst>
          </p:cNvPr>
          <p:cNvSpPr txBox="1"/>
          <p:nvPr/>
        </p:nvSpPr>
        <p:spPr>
          <a:xfrm>
            <a:off x="100282" y="1927472"/>
            <a:ext cx="9043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- Vì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bé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mua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chuỗi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ngọc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tất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cả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dành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dụm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- Vì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bé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đã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lấy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tất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cả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tiền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đập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lợn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đất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mua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món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quà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tặng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</a:rPr>
              <a:t>chị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  <a:endParaRPr lang="en-US" sz="2400" dirty="0">
              <a:solidFill>
                <a:srgbClr val="0070C0"/>
              </a:solidFill>
            </a:endParaRPr>
          </a:p>
          <a:p>
            <a:pPr>
              <a:spcBef>
                <a:spcPct val="50000"/>
              </a:spcBef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0D31240-D805-45B1-B800-13721DDA97D2}"/>
              </a:ext>
            </a:extLst>
          </p:cNvPr>
          <p:cNvSpPr txBox="1"/>
          <p:nvPr/>
        </p:nvSpPr>
        <p:spPr>
          <a:xfrm>
            <a:off x="200316" y="2998069"/>
            <a:ext cx="850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Pi-e?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AE8B3F5-B405-4189-81E6-C4929D1B1A95}"/>
              </a:ext>
            </a:extLst>
          </p:cNvPr>
          <p:cNvSpPr txBox="1"/>
          <p:nvPr/>
        </p:nvSpPr>
        <p:spPr>
          <a:xfrm>
            <a:off x="22548" y="3363838"/>
            <a:ext cx="840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Pi-e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DA17C32-D849-4462-BE35-0077328C16EF}"/>
              </a:ext>
            </a:extLst>
          </p:cNvPr>
          <p:cNvSpPr txBox="1"/>
          <p:nvPr/>
        </p:nvSpPr>
        <p:spPr>
          <a:xfrm>
            <a:off x="395536" y="4069715"/>
            <a:ext cx="5649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09EB5DF-FADE-464E-A7D9-61AF85A42F56}"/>
              </a:ext>
            </a:extLst>
          </p:cNvPr>
          <p:cNvSpPr txBox="1"/>
          <p:nvPr/>
        </p:nvSpPr>
        <p:spPr>
          <a:xfrm>
            <a:off x="311716" y="4479896"/>
            <a:ext cx="840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Pi-e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3034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2" grpId="0"/>
      <p:bldP spid="3" grpId="0"/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EBAE6D-084D-40D5-AA1F-3848733B8A70}"/>
              </a:ext>
            </a:extLst>
          </p:cNvPr>
          <p:cNvSpPr txBox="1"/>
          <p:nvPr/>
        </p:nvSpPr>
        <p:spPr>
          <a:xfrm>
            <a:off x="395536" y="195486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A6686A-0E4B-4F1E-B7EF-68B349B4CAF4}"/>
              </a:ext>
            </a:extLst>
          </p:cNvPr>
          <p:cNvSpPr txBox="1"/>
          <p:nvPr/>
        </p:nvSpPr>
        <p:spPr>
          <a:xfrm>
            <a:off x="297825" y="657151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Pi-e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99B270F-977D-4BCF-8D13-D8776463732A}"/>
              </a:ext>
            </a:extLst>
          </p:cNvPr>
          <p:cNvSpPr txBox="1"/>
          <p:nvPr/>
        </p:nvSpPr>
        <p:spPr>
          <a:xfrm>
            <a:off x="539552" y="3196307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</a:p>
        </p:txBody>
      </p:sp>
    </p:spTree>
    <p:extLst>
      <p:ext uri="{BB962C8B-B14F-4D97-AF65-F5344CB8AC3E}">
        <p14:creationId xmlns:p14="http://schemas.microsoft.com/office/powerpoint/2010/main" val="383741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80369F-E827-40A8-BFB3-1653E26B11FB}"/>
              </a:ext>
            </a:extLst>
          </p:cNvPr>
          <p:cNvSpPr/>
          <p:nvPr/>
        </p:nvSpPr>
        <p:spPr>
          <a:xfrm>
            <a:off x="863588" y="555526"/>
            <a:ext cx="7272808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BCA08FB-1918-4B40-8EF4-D94061B37B2C}"/>
              </a:ext>
            </a:extLst>
          </p:cNvPr>
          <p:cNvSpPr/>
          <p:nvPr/>
        </p:nvSpPr>
        <p:spPr>
          <a:xfrm>
            <a:off x="251520" y="1779662"/>
            <a:ext cx="8496944" cy="324036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217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2FF933-2480-45BC-88C3-2FF5BE60DA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Text Box 3"/>
          <p:cNvSpPr>
            <a:spLocks noGrp="1" noChangeArrowheads="1"/>
          </p:cNvSpPr>
          <p:nvPr>
            <p:ph type="ctrTitle"/>
          </p:nvPr>
        </p:nvSpPr>
        <p:spPr>
          <a:xfrm>
            <a:off x="1143000" y="342900"/>
            <a:ext cx="6858000" cy="400050"/>
          </a:xfrm>
          <a:gradFill rotWithShape="1">
            <a:gsLst>
              <a:gs pos="0">
                <a:srgbClr val="116CFF"/>
              </a:gs>
              <a:gs pos="100000">
                <a:srgbClr val="083276"/>
              </a:gs>
            </a:gsLst>
            <a:lin ang="5400000" scaled="1"/>
          </a:gradFill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en-US" sz="3000" dirty="0"/>
            </a:br>
            <a:br>
              <a:rPr lang="en-US" sz="3000" dirty="0">
                <a:solidFill>
                  <a:schemeClr val="folHlink"/>
                </a:solidFill>
              </a:rPr>
            </a:br>
            <a:r>
              <a:rPr lang="en-US" sz="3000" dirty="0">
                <a:solidFill>
                  <a:schemeClr val="folHlink"/>
                </a:solidFill>
              </a:rPr>
              <a:t> </a:t>
            </a:r>
            <a:r>
              <a:rPr lang="en-US" sz="2700" b="1" dirty="0">
                <a:solidFill>
                  <a:srgbClr val="FFFF00"/>
                </a:solidFill>
              </a:rPr>
              <a:t> </a:t>
            </a:r>
            <a:r>
              <a:rPr lang="en-US" sz="3000" dirty="0">
                <a:solidFill>
                  <a:schemeClr val="folHlink"/>
                </a:solidFill>
              </a:rPr>
              <a:t> </a:t>
            </a:r>
            <a:br>
              <a:rPr lang="en-US" sz="3000" dirty="0"/>
            </a:br>
            <a:r>
              <a:rPr lang="en-US" sz="3000" dirty="0"/>
              <a:t> </a:t>
            </a:r>
            <a:endParaRPr lang="en-US" sz="4500" b="1" dirty="0">
              <a:latin typeface="Times New Roman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3257552" y="1714500"/>
            <a:ext cx="2193131" cy="5715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7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VNI-Franko"/>
            </a:endParaRPr>
          </a:p>
        </p:txBody>
      </p:sp>
      <p:sp>
        <p:nvSpPr>
          <p:cNvPr id="13" name="WordArt 10"/>
          <p:cNvSpPr>
            <a:spLocks noChangeArrowheads="1" noChangeShapeType="1" noTextEdit="1"/>
          </p:cNvSpPr>
          <p:nvPr/>
        </p:nvSpPr>
        <p:spPr bwMode="auto">
          <a:xfrm>
            <a:off x="1371600" y="1131590"/>
            <a:ext cx="6400800" cy="2514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324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700" b="1" i="1" kern="10" dirty="0">
                <a:ln w="25400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/>
                <a:cs typeface="Times New Roman"/>
              </a:rPr>
              <a:t>Luyện đọc diễn cảm </a:t>
            </a:r>
          </a:p>
        </p:txBody>
      </p:sp>
    </p:spTree>
    <p:extLst>
      <p:ext uri="{BB962C8B-B14F-4D97-AF65-F5344CB8AC3E}">
        <p14:creationId xmlns:p14="http://schemas.microsoft.com/office/powerpoint/2010/main" val="3941106370"/>
      </p:ext>
    </p:extLst>
  </p:cSld>
  <p:clrMapOvr>
    <a:masterClrMapping/>
  </p:clrMapOvr>
  <p:transition>
    <p:split orient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DDA535E-06B3-49E2-92F9-D346C2A51D5D}"/>
              </a:ext>
            </a:extLst>
          </p:cNvPr>
          <p:cNvSpPr txBox="1"/>
          <p:nvPr/>
        </p:nvSpPr>
        <p:spPr>
          <a:xfrm>
            <a:off x="2411760" y="483518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* </a:t>
            </a:r>
            <a:r>
              <a:rPr lang="en-US" sz="2400" b="1" dirty="0" err="1">
                <a:solidFill>
                  <a:srgbClr val="00B050"/>
                </a:solidFill>
              </a:rPr>
              <a:t>Nêu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giọng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đọc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toàn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bài</a:t>
            </a:r>
            <a:r>
              <a:rPr lang="en-US" sz="24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A581AF1-C502-460F-BC85-33F0841DBF0E}"/>
              </a:ext>
            </a:extLst>
          </p:cNvPr>
          <p:cNvSpPr txBox="1"/>
          <p:nvPr/>
        </p:nvSpPr>
        <p:spPr>
          <a:xfrm>
            <a:off x="539552" y="1232922"/>
            <a:ext cx="83529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b="1" dirty="0" err="1"/>
              <a:t>Giọng</a:t>
            </a:r>
            <a:r>
              <a:rPr lang="en-US" sz="2400" b="1" dirty="0"/>
              <a:t> </a:t>
            </a:r>
            <a:r>
              <a:rPr lang="en-US" sz="2400" b="1" dirty="0" err="1"/>
              <a:t>kể</a:t>
            </a:r>
            <a:r>
              <a:rPr lang="en-US" sz="2400" b="1" dirty="0"/>
              <a:t> </a:t>
            </a:r>
            <a:r>
              <a:rPr lang="en-US" sz="2400" b="1" dirty="0" err="1"/>
              <a:t>chậm</a:t>
            </a:r>
            <a:r>
              <a:rPr lang="en-US" sz="2400" b="1" dirty="0"/>
              <a:t> </a:t>
            </a:r>
            <a:r>
              <a:rPr lang="en-US" sz="2400" b="1" dirty="0" err="1"/>
              <a:t>rãi</a:t>
            </a:r>
            <a:r>
              <a:rPr lang="en-US" sz="2400" b="1" dirty="0"/>
              <a:t>, </a:t>
            </a:r>
            <a:r>
              <a:rPr lang="en-US" sz="2400" b="1" dirty="0" err="1"/>
              <a:t>nhẹ</a:t>
            </a:r>
            <a:r>
              <a:rPr lang="en-US" sz="2400" b="1" dirty="0"/>
              <a:t> </a:t>
            </a:r>
            <a:r>
              <a:rPr lang="en-US" sz="2400" b="1" dirty="0" err="1"/>
              <a:t>nhàng</a:t>
            </a:r>
            <a:r>
              <a:rPr lang="en-US" sz="2400" b="1" dirty="0"/>
              <a:t>, </a:t>
            </a:r>
            <a:r>
              <a:rPr lang="en-US" sz="2400" b="1" dirty="0" err="1"/>
              <a:t>thay</a:t>
            </a:r>
            <a:r>
              <a:rPr lang="en-US" sz="2400" b="1" dirty="0"/>
              <a:t> </a:t>
            </a:r>
            <a:r>
              <a:rPr lang="en-US" sz="2400" b="1" dirty="0" err="1"/>
              <a:t>đổi</a:t>
            </a:r>
            <a:r>
              <a:rPr lang="en-US" sz="2400" b="1" dirty="0"/>
              <a:t> </a:t>
            </a:r>
            <a:r>
              <a:rPr lang="en-US" sz="2400" b="1" dirty="0" err="1"/>
              <a:t>giọng</a:t>
            </a:r>
            <a:r>
              <a:rPr lang="en-US" sz="2400" b="1" dirty="0"/>
              <a:t> </a:t>
            </a:r>
            <a:r>
              <a:rPr lang="en-US" sz="2400" b="1" dirty="0" err="1"/>
              <a:t>phù</a:t>
            </a:r>
            <a:r>
              <a:rPr lang="en-US" sz="2400" b="1" dirty="0"/>
              <a:t> </a:t>
            </a:r>
            <a:r>
              <a:rPr lang="en-US" sz="2400" b="1" dirty="0" err="1"/>
              <a:t>hợp</a:t>
            </a:r>
            <a:r>
              <a:rPr lang="en-US" sz="2400" b="1" dirty="0"/>
              <a:t> </a:t>
            </a:r>
          </a:p>
          <a:p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từng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+ </a:t>
            </a:r>
            <a:r>
              <a:rPr lang="en-US" sz="2400" b="1" dirty="0" err="1"/>
              <a:t>Lời</a:t>
            </a:r>
            <a:r>
              <a:rPr lang="en-US" sz="2400" b="1" dirty="0"/>
              <a:t> </a:t>
            </a:r>
            <a:r>
              <a:rPr lang="en-US" sz="2400" b="1" dirty="0" err="1"/>
              <a:t>cô</a:t>
            </a:r>
            <a:r>
              <a:rPr lang="en-US" sz="2400" b="1" dirty="0"/>
              <a:t> </a:t>
            </a:r>
            <a:r>
              <a:rPr lang="en-US" sz="2400" b="1" dirty="0" err="1"/>
              <a:t>bé</a:t>
            </a:r>
            <a:r>
              <a:rPr lang="en-US" sz="2400" b="1" dirty="0"/>
              <a:t> </a:t>
            </a:r>
            <a:r>
              <a:rPr lang="en-US" sz="2400" b="1" dirty="0" err="1"/>
              <a:t>Gioan</a:t>
            </a:r>
            <a:r>
              <a:rPr lang="en-US" sz="2400" b="1" dirty="0"/>
              <a:t>: </a:t>
            </a:r>
            <a:r>
              <a:rPr lang="en-US" sz="2400" b="1" dirty="0" err="1"/>
              <a:t>Ngây</a:t>
            </a:r>
            <a:r>
              <a:rPr lang="en-US" sz="2400" b="1" dirty="0"/>
              <a:t> </a:t>
            </a:r>
            <a:r>
              <a:rPr lang="en-US" sz="2400" b="1" dirty="0" err="1"/>
              <a:t>thơ</a:t>
            </a:r>
            <a:r>
              <a:rPr lang="en-US" sz="2400" b="1" dirty="0"/>
              <a:t>, </a:t>
            </a:r>
            <a:r>
              <a:rPr lang="en-US" sz="2400" b="1" dirty="0" err="1"/>
              <a:t>hồn</a:t>
            </a:r>
            <a:r>
              <a:rPr lang="en-US" sz="2400" b="1" dirty="0"/>
              <a:t> </a:t>
            </a:r>
            <a:r>
              <a:rPr lang="en-US" sz="2400" b="1" dirty="0" err="1"/>
              <a:t>nhiên</a:t>
            </a:r>
            <a:r>
              <a:rPr lang="en-US" sz="2400" b="1" dirty="0"/>
              <a:t> </a:t>
            </a:r>
            <a:r>
              <a:rPr lang="en-US" sz="2400" b="1" dirty="0" err="1"/>
              <a:t>khi</a:t>
            </a:r>
            <a:r>
              <a:rPr lang="en-US" sz="2400" b="1" dirty="0"/>
              <a:t> </a:t>
            </a:r>
            <a:r>
              <a:rPr lang="en-US" sz="2400" b="1" dirty="0" err="1"/>
              <a:t>khen</a:t>
            </a:r>
            <a:r>
              <a:rPr lang="en-US" sz="2400" b="1" dirty="0"/>
              <a:t> </a:t>
            </a:r>
            <a:r>
              <a:rPr lang="en-US" sz="2400" b="1" dirty="0" err="1"/>
              <a:t>chuỗi</a:t>
            </a:r>
            <a:r>
              <a:rPr lang="en-US" sz="2400" b="1" dirty="0"/>
              <a:t> </a:t>
            </a:r>
          </a:p>
          <a:p>
            <a:r>
              <a:rPr lang="en-US" sz="2400" b="1" dirty="0" err="1"/>
              <a:t>ngọc</a:t>
            </a:r>
            <a:r>
              <a:rPr lang="en-US" sz="2400" b="1" dirty="0"/>
              <a:t> </a:t>
            </a:r>
            <a:r>
              <a:rPr lang="en-US" sz="2400" b="1" dirty="0" err="1"/>
              <a:t>đẹp</a:t>
            </a:r>
            <a:r>
              <a:rPr lang="en-US" sz="2400" b="1" dirty="0"/>
              <a:t>, </a:t>
            </a:r>
            <a:r>
              <a:rPr lang="en-US" sz="2400" b="1" dirty="0" err="1"/>
              <a:t>khi</a:t>
            </a:r>
            <a:r>
              <a:rPr lang="en-US" sz="2400" b="1" dirty="0"/>
              <a:t> </a:t>
            </a:r>
            <a:r>
              <a:rPr lang="en-US" sz="2400" b="1" dirty="0" err="1"/>
              <a:t>khoe</a:t>
            </a:r>
            <a:r>
              <a:rPr lang="en-US" sz="2400" b="1" dirty="0"/>
              <a:t> </a:t>
            </a:r>
            <a:r>
              <a:rPr lang="en-US" sz="2400" b="1" dirty="0" err="1"/>
              <a:t>nắm</a:t>
            </a:r>
            <a:r>
              <a:rPr lang="en-US" sz="2400" b="1" dirty="0"/>
              <a:t> xu </a:t>
            </a:r>
            <a:r>
              <a:rPr lang="en-US" sz="2400" b="1" dirty="0" err="1"/>
              <a:t>lấy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con </a:t>
            </a:r>
            <a:r>
              <a:rPr lang="en-US" sz="2400" b="1" dirty="0" err="1"/>
              <a:t>lợn</a:t>
            </a:r>
            <a:r>
              <a:rPr lang="en-US" sz="2400" b="1" dirty="0"/>
              <a:t> </a:t>
            </a:r>
            <a:r>
              <a:rPr lang="en-US" sz="2400" b="1" dirty="0" err="1"/>
              <a:t>đất</a:t>
            </a:r>
            <a:r>
              <a:rPr lang="en-US" sz="2400" b="1" dirty="0"/>
              <a:t> </a:t>
            </a:r>
            <a:r>
              <a:rPr lang="en-US" sz="2400" b="1" dirty="0" err="1"/>
              <a:t>tiết</a:t>
            </a:r>
            <a:r>
              <a:rPr lang="en-US" sz="2400" b="1" dirty="0"/>
              <a:t> </a:t>
            </a:r>
            <a:r>
              <a:rPr lang="en-US" sz="2400" b="1" dirty="0" err="1"/>
              <a:t>kiệm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+ </a:t>
            </a:r>
            <a:r>
              <a:rPr lang="en-US" sz="2400" b="1" dirty="0" err="1"/>
              <a:t>Lời</a:t>
            </a:r>
            <a:r>
              <a:rPr lang="en-US" sz="2400" b="1" dirty="0"/>
              <a:t> </a:t>
            </a:r>
            <a:r>
              <a:rPr lang="en-US" sz="2400" b="1" dirty="0" err="1"/>
              <a:t>chú</a:t>
            </a:r>
            <a:r>
              <a:rPr lang="en-US" sz="2400" b="1" dirty="0"/>
              <a:t> Pi-e: </a:t>
            </a:r>
            <a:r>
              <a:rPr lang="en-US" sz="2400" b="1" dirty="0" err="1"/>
              <a:t>Điềm</a:t>
            </a:r>
            <a:r>
              <a:rPr lang="en-US" sz="2400" b="1" dirty="0"/>
              <a:t> </a:t>
            </a:r>
            <a:r>
              <a:rPr lang="en-US" sz="2400" b="1" dirty="0" err="1"/>
              <a:t>đạm</a:t>
            </a:r>
            <a:r>
              <a:rPr lang="en-US" sz="2400" b="1" dirty="0"/>
              <a:t>, </a:t>
            </a:r>
            <a:r>
              <a:rPr lang="en-US" sz="2400" b="1" dirty="0" err="1"/>
              <a:t>nhẹ</a:t>
            </a:r>
            <a:r>
              <a:rPr lang="en-US" sz="2400" b="1" dirty="0"/>
              <a:t> </a:t>
            </a:r>
            <a:r>
              <a:rPr lang="en-US" sz="2400" b="1" dirty="0" err="1"/>
              <a:t>nhàng</a:t>
            </a:r>
            <a:r>
              <a:rPr lang="en-US" sz="2400" b="1" dirty="0"/>
              <a:t>, </a:t>
            </a:r>
            <a:r>
              <a:rPr lang="en-US" sz="2400" b="1" dirty="0" err="1"/>
              <a:t>tế</a:t>
            </a:r>
            <a:r>
              <a:rPr lang="en-US" sz="2400" b="1" dirty="0"/>
              <a:t> </a:t>
            </a:r>
            <a:r>
              <a:rPr lang="en-US" sz="2400" b="1" dirty="0" err="1"/>
              <a:t>nhị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+ </a:t>
            </a:r>
            <a:r>
              <a:rPr lang="en-US" sz="2400" b="1" dirty="0" err="1"/>
              <a:t>Lời</a:t>
            </a:r>
            <a:r>
              <a:rPr lang="en-US" sz="2400" b="1" dirty="0"/>
              <a:t> </a:t>
            </a:r>
            <a:r>
              <a:rPr lang="en-US" sz="2400" b="1" dirty="0" err="1"/>
              <a:t>chị</a:t>
            </a:r>
            <a:r>
              <a:rPr lang="en-US" sz="2400" b="1" dirty="0"/>
              <a:t> </a:t>
            </a:r>
            <a:r>
              <a:rPr lang="en-US" sz="2400" b="1" dirty="0" err="1"/>
              <a:t>cô</a:t>
            </a:r>
            <a:r>
              <a:rPr lang="en-US" sz="2400" b="1" dirty="0"/>
              <a:t> </a:t>
            </a:r>
            <a:r>
              <a:rPr lang="en-US" sz="2400" b="1" dirty="0" err="1"/>
              <a:t>bé</a:t>
            </a:r>
            <a:r>
              <a:rPr lang="en-US" sz="2400" b="1" dirty="0"/>
              <a:t>: </a:t>
            </a:r>
            <a:r>
              <a:rPr lang="en-US" sz="2400" b="1" dirty="0" err="1"/>
              <a:t>Lịch</a:t>
            </a:r>
            <a:r>
              <a:rPr lang="en-US" sz="2400" b="1" dirty="0"/>
              <a:t> </a:t>
            </a:r>
            <a:r>
              <a:rPr lang="en-US" sz="2400" b="1" dirty="0" err="1"/>
              <a:t>sự</a:t>
            </a:r>
            <a:r>
              <a:rPr lang="en-US" sz="2400" b="1" dirty="0"/>
              <a:t>, </a:t>
            </a:r>
            <a:r>
              <a:rPr lang="en-US" sz="2400" b="1" dirty="0" err="1"/>
              <a:t>thật</a:t>
            </a:r>
            <a:r>
              <a:rPr lang="en-US" sz="2400" b="1" dirty="0"/>
              <a:t> </a:t>
            </a:r>
            <a:r>
              <a:rPr lang="en-US" sz="2400" b="1" dirty="0" err="1"/>
              <a:t>thà</a:t>
            </a:r>
            <a:r>
              <a:rPr lang="en-US" sz="2400" b="1" dirty="0"/>
              <a:t>.</a:t>
            </a:r>
          </a:p>
          <a:p>
            <a:r>
              <a:rPr lang="en-US" sz="2400" b="1" dirty="0"/>
              <a:t>    </a:t>
            </a:r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kết</a:t>
            </a:r>
            <a:r>
              <a:rPr lang="en-US" sz="2400" b="1" dirty="0"/>
              <a:t> </a:t>
            </a:r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chuyện</a:t>
            </a:r>
            <a:r>
              <a:rPr lang="en-US" sz="2400" b="1" dirty="0"/>
              <a:t> </a:t>
            </a:r>
            <a:r>
              <a:rPr lang="en-US" sz="2400" b="1" dirty="0" err="1"/>
              <a:t>đọc</a:t>
            </a:r>
            <a:r>
              <a:rPr lang="en-US" sz="2400" b="1" dirty="0"/>
              <a:t> </a:t>
            </a:r>
            <a:r>
              <a:rPr lang="en-US" sz="2400" b="1" dirty="0" err="1"/>
              <a:t>chậm</a:t>
            </a:r>
            <a:r>
              <a:rPr lang="en-US" sz="2400" b="1" dirty="0"/>
              <a:t> </a:t>
            </a:r>
            <a:r>
              <a:rPr lang="en-US" sz="2400" b="1" dirty="0" err="1"/>
              <a:t>rãi</a:t>
            </a:r>
            <a:r>
              <a:rPr lang="en-US" sz="2400" b="1" dirty="0"/>
              <a:t>, </a:t>
            </a:r>
            <a:r>
              <a:rPr lang="en-US" sz="2400" b="1" dirty="0" err="1"/>
              <a:t>đầy</a:t>
            </a:r>
            <a:r>
              <a:rPr lang="en-US" sz="2400" b="1" dirty="0"/>
              <a:t> </a:t>
            </a:r>
            <a:r>
              <a:rPr lang="en-US" sz="2400" b="1" dirty="0" err="1"/>
              <a:t>cảm</a:t>
            </a:r>
            <a:r>
              <a:rPr lang="en-US" sz="2400" b="1" dirty="0"/>
              <a:t> </a:t>
            </a:r>
            <a:r>
              <a:rPr lang="en-US" sz="2400" b="1" dirty="0" err="1"/>
              <a:t>xúc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662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6">
            <a:extLst>
              <a:ext uri="{FF2B5EF4-FFF2-40B4-BE49-F238E27FC236}">
                <a16:creationId xmlns:a16="http://schemas.microsoft.com/office/drawing/2014/main" id="{1B96DAED-1EAE-4199-8030-F8AA7C876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0"/>
            <a:ext cx="41764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D6DCB6-A36C-4761-9E21-FE82511B4BBC}"/>
              </a:ext>
            </a:extLst>
          </p:cNvPr>
          <p:cNvSpPr txBox="1"/>
          <p:nvPr/>
        </p:nvSpPr>
        <p:spPr>
          <a:xfrm>
            <a:off x="107504" y="278814"/>
            <a:ext cx="8928992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12745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Chiều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hôm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ấy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một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em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gái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nhỏ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đứng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áp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trán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vào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tủ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kính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cửa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hàng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Pi-e,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nhìn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từng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đồ</a:t>
            </a:r>
            <a:endParaRPr lang="en-US" sz="1600" dirty="0">
              <a:ea typeface="Tahoma" pitchFamily="34" charset="0"/>
              <a:cs typeface="Times New Roman" pitchFamily="18" charset="0"/>
            </a:endParaRPr>
          </a:p>
          <a:p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vật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như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muốn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kiếm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gì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.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Bỗng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em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ngửng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đầu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lên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: </a:t>
            </a:r>
            <a:br>
              <a:rPr lang="en-US" sz="1600" dirty="0"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thể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xem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lam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này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được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không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ạ?</a:t>
            </a:r>
            <a:br>
              <a:rPr lang="en-US" sz="1600" dirty="0"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ea typeface="Tahoma" pitchFamily="34" charset="0"/>
                <a:cs typeface="Times New Roman" pitchFamily="18" charset="0"/>
              </a:rPr>
              <a:t>     Pi-e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lấy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,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đưa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cho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.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thốt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lên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:</a:t>
            </a:r>
            <a:br>
              <a:rPr lang="en-US" sz="1600" dirty="0"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Đẹp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quá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! Xin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chú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gói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lại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cho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!</a:t>
            </a:r>
            <a:br>
              <a:rPr lang="en-US" sz="1600" dirty="0"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ea typeface="Tahoma" pitchFamily="34" charset="0"/>
                <a:cs typeface="Times New Roman" pitchFamily="18" charset="0"/>
              </a:rPr>
              <a:t>     Pi-e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ngạc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nhiên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: </a:t>
            </a:r>
            <a:br>
              <a:rPr lang="en-US" sz="1600" dirty="0"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ea typeface="Tahoma" pitchFamily="34" charset="0"/>
                <a:cs typeface="Times New Roman" pitchFamily="18" charset="0"/>
              </a:rPr>
              <a:t>     - Ai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sai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mua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? </a:t>
            </a:r>
            <a:br>
              <a:rPr lang="en-US" sz="1600" dirty="0"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mua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tặng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chị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nhân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lễ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Nô-en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.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Chị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nuôi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từ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khi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mẹ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mất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.</a:t>
            </a:r>
            <a:br>
              <a:rPr lang="en-US" sz="1600" dirty="0"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bao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nhiêu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tiền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?</a:t>
            </a:r>
          </a:p>
          <a:p>
            <a:r>
              <a:rPr lang="en-US" sz="1600" dirty="0">
                <a:ea typeface="Tahoma" pitchFamily="34" charset="0"/>
                <a:cs typeface="Times New Roman" pitchFamily="18" charset="0"/>
              </a:rPr>
              <a:t>    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mở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khăn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tay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ra,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đổ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lên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bàn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một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nắm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xu : </a:t>
            </a:r>
            <a:br>
              <a:rPr lang="en-US" sz="1600" dirty="0"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đập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con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lợn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đất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đấy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!</a:t>
            </a:r>
            <a:br>
              <a:rPr lang="en-US" sz="1600" dirty="0"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ea typeface="Tahoma" pitchFamily="34" charset="0"/>
                <a:cs typeface="Times New Roman" pitchFamily="18" charset="0"/>
              </a:rPr>
              <a:t>     - Pi-e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trầm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ngâm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nhìn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.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Rồi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vừa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lúi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húi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gỡ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mãnh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giấy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ghi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giá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tiền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,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anh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vừa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hỏi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: </a:t>
            </a:r>
            <a:br>
              <a:rPr lang="en-US" sz="1600" dirty="0"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tên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gì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?</a:t>
            </a:r>
            <a:br>
              <a:rPr lang="en-US" sz="1600" dirty="0"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tên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Gioan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.</a:t>
            </a:r>
            <a:br>
              <a:rPr lang="en-US" sz="1600" dirty="0"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ea typeface="Tahoma" pitchFamily="34" charset="0"/>
                <a:cs typeface="Times New Roman" pitchFamily="18" charset="0"/>
              </a:rPr>
              <a:t>     Anh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đưa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Gioan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gói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trong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bao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lụa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đỏ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: </a:t>
            </a:r>
            <a:br>
              <a:rPr lang="en-US" sz="1600" dirty="0"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Đừng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đánh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rơi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nhé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!</a:t>
            </a:r>
            <a:br>
              <a:rPr lang="en-US" sz="1600" dirty="0"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mỉm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cười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rạng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rỡ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,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chạy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vụt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.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đâu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biết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này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Pi-e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dành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tặng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vợ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chưa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cưới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mình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,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nhưng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rồi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một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tai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nạn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giao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thông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cướp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mất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người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anh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yêu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ea typeface="Tahoma" pitchFamily="34" charset="0"/>
                <a:cs typeface="Times New Roman" pitchFamily="18" charset="0"/>
              </a:rPr>
              <a:t>quý</a:t>
            </a:r>
            <a:r>
              <a:rPr lang="en-US" sz="1600" dirty="0">
                <a:ea typeface="Tahoma" pitchFamily="34" charset="0"/>
                <a:cs typeface="Times New Roman" pitchFamily="18" charset="0"/>
              </a:rPr>
              <a:t>.</a:t>
            </a:r>
            <a:endParaRPr lang="en-US" sz="1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10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Box 6">
            <a:extLst>
              <a:ext uri="{FF2B5EF4-FFF2-40B4-BE49-F238E27FC236}">
                <a16:creationId xmlns:a16="http://schemas.microsoft.com/office/drawing/2014/main" id="{1B96DAED-1EAE-4199-8030-F8AA7C876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0"/>
            <a:ext cx="41764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D6DCB6-A36C-4761-9E21-FE82511B4BBC}"/>
              </a:ext>
            </a:extLst>
          </p:cNvPr>
          <p:cNvSpPr txBox="1"/>
          <p:nvPr/>
        </p:nvSpPr>
        <p:spPr>
          <a:xfrm>
            <a:off x="107504" y="278814"/>
            <a:ext cx="8928992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12745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Chiều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hôm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ấy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một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em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gái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nhỏ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đứng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áp</a:t>
            </a:r>
            <a:r>
              <a:rPr lang="en-US" sz="1600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trán</a:t>
            </a:r>
            <a:r>
              <a:rPr lang="en-US" sz="1600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vào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tủ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kính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cửa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hàng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Pi-e,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nhìn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từng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đồ</a:t>
            </a:r>
            <a:endParaRPr lang="en-US" sz="1600" dirty="0">
              <a:solidFill>
                <a:srgbClr val="212745"/>
              </a:solidFill>
              <a:ea typeface="Tahoma" pitchFamily="34" charset="0"/>
              <a:cs typeface="Times New Roman" pitchFamily="18" charset="0"/>
            </a:endParaRPr>
          </a:p>
          <a:p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vật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như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muốn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kiếm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thứ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gì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Bỗng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em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ngửng</a:t>
            </a:r>
            <a:r>
              <a:rPr lang="en-US" sz="1600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đầu</a:t>
            </a:r>
            <a:r>
              <a:rPr lang="en-US" sz="1600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lên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: </a:t>
            </a:r>
            <a:b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thể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xem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lam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này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được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không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ạ?</a:t>
            </a:r>
            <a:b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 Pi-e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lấy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đưa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cho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thốt</a:t>
            </a:r>
            <a:r>
              <a:rPr lang="en-US" sz="1600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lên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:</a:t>
            </a:r>
            <a:b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Đẹp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quá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! Xin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chú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gói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lại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cho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!</a:t>
            </a:r>
            <a:b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 Pi-e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ngạc</a:t>
            </a:r>
            <a:r>
              <a:rPr lang="en-US" sz="1600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nhiên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: </a:t>
            </a:r>
            <a:b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 - Ai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sai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mua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? </a:t>
            </a:r>
            <a:b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mua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tặng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chị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nhân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ngày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lễ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Nô-en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Chị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nuôi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từ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khi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mẹ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mất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.</a:t>
            </a:r>
            <a:b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bao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nhiêu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tiền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?</a:t>
            </a:r>
          </a:p>
          <a:p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mở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khăn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tay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ra,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đổ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lên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bàn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một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nắm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xu : </a:t>
            </a:r>
            <a:b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đập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con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lợn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đất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đấy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!</a:t>
            </a:r>
            <a:b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 - Pi-e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trầm</a:t>
            </a:r>
            <a:r>
              <a:rPr lang="en-US" sz="1600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ngâm</a:t>
            </a:r>
            <a:r>
              <a:rPr lang="en-US" sz="1600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nhìn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Rồi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vừa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lúi</a:t>
            </a:r>
            <a:r>
              <a:rPr lang="en-US" sz="1600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húi</a:t>
            </a:r>
            <a:r>
              <a:rPr lang="en-US" sz="1600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gỡ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mãnh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giấy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ghi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giá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tiền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anh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vừa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hỏi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: </a:t>
            </a:r>
            <a:b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tên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gì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?</a:t>
            </a:r>
            <a:b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Cháu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tên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Gioan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.</a:t>
            </a:r>
            <a:b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 Anh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đưa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Gioan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gói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trong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bao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lụa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đỏ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: </a:t>
            </a:r>
            <a:b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 -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Đừng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đánh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rơi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nhé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!</a:t>
            </a:r>
            <a:b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</a:b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bé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mỉm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cười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rạng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rỡ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chạy</a:t>
            </a:r>
            <a:r>
              <a:rPr lang="en-US" sz="1600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vụt</a:t>
            </a:r>
            <a:r>
              <a:rPr lang="en-US" sz="1600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đi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.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Cô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đâu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biết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chuỗi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ngọc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này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Pi-e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dành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tặng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vợ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chưa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cưới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mình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nhưng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rồi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một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tai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nạn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giao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thông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cướp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mất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người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anh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yêu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quý</a:t>
            </a:r>
            <a:r>
              <a:rPr lang="en-US" sz="1600" dirty="0">
                <a:solidFill>
                  <a:srgbClr val="212745"/>
                </a:solidFill>
                <a:ea typeface="Tahoma" pitchFamily="34" charset="0"/>
                <a:cs typeface="Times New Roman" pitchFamily="18" charset="0"/>
              </a:rPr>
              <a:t>.</a:t>
            </a:r>
            <a:endParaRPr lang="en-US" sz="1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8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9789F75-EB6D-4E54-A9B7-8213C548AB40}"/>
              </a:ext>
            </a:extLst>
          </p:cNvPr>
          <p:cNvSpPr txBox="1"/>
          <p:nvPr/>
        </p:nvSpPr>
        <p:spPr>
          <a:xfrm>
            <a:off x="3203848" y="26749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VẬN DỤNG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0A90594-BDB5-4BCA-BE12-D27A93B70417}"/>
              </a:ext>
            </a:extLst>
          </p:cNvPr>
          <p:cNvSpPr txBox="1"/>
          <p:nvPr/>
        </p:nvSpPr>
        <p:spPr>
          <a:xfrm>
            <a:off x="323528" y="915566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cs typeface="Times New Roman" pitchFamily="18" charset="0"/>
              </a:rPr>
              <a:t>- Qua </a:t>
            </a:r>
            <a:r>
              <a:rPr lang="en-US" sz="2400" b="1" dirty="0" err="1">
                <a:solidFill>
                  <a:srgbClr val="7030A0"/>
                </a:solidFill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Times New Roman" pitchFamily="18" charset="0"/>
              </a:rPr>
              <a:t>chuyện</a:t>
            </a:r>
            <a:r>
              <a:rPr lang="en-US" sz="24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Times New Roman" pitchFamily="18" charset="0"/>
              </a:rPr>
              <a:t>tâp</a:t>
            </a:r>
            <a:r>
              <a:rPr lang="en-US" sz="24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cs typeface="Times New Roman" pitchFamily="18" charset="0"/>
              </a:rPr>
              <a:t>Gioan</a:t>
            </a:r>
            <a:r>
              <a:rPr lang="en-US" sz="2400" b="1" dirty="0">
                <a:solidFill>
                  <a:srgbClr val="7030A0"/>
                </a:solidFill>
                <a:cs typeface="Times New Roman" pitchFamily="18" charset="0"/>
              </a:rPr>
              <a:t>?</a:t>
            </a:r>
          </a:p>
          <a:p>
            <a:r>
              <a:rPr lang="en-US" sz="2400" b="1" dirty="0">
                <a:solidFill>
                  <a:srgbClr val="7030A0"/>
                </a:solidFill>
              </a:rPr>
              <a:t>- </a:t>
            </a:r>
            <a:r>
              <a:rPr lang="en-US" sz="2400" b="1" dirty="0" err="1">
                <a:solidFill>
                  <a:srgbClr val="7030A0"/>
                </a:solidFill>
              </a:rPr>
              <a:t>Em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đã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làm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gì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để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thể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hiện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sự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quan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tâm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của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mình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tới</a:t>
            </a:r>
            <a:r>
              <a:rPr lang="en-US" sz="2400" b="1" dirty="0">
                <a:solidFill>
                  <a:srgbClr val="7030A0"/>
                </a:solidFill>
              </a:rPr>
              <a:t> cha </a:t>
            </a:r>
            <a:r>
              <a:rPr lang="en-US" sz="2400" b="1" dirty="0" err="1">
                <a:solidFill>
                  <a:srgbClr val="7030A0"/>
                </a:solidFill>
              </a:rPr>
              <a:t>mẹ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và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những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người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thân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trong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gia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en-US" sz="2400" b="1" dirty="0" err="1">
                <a:solidFill>
                  <a:srgbClr val="7030A0"/>
                </a:solidFill>
              </a:rPr>
              <a:t>đình</a:t>
            </a:r>
            <a:r>
              <a:rPr lang="en-US" sz="2400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30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11960" y="157662"/>
            <a:ext cx="2160240" cy="576064"/>
          </a:xfrm>
        </p:spPr>
        <p:txBody>
          <a:bodyPr/>
          <a:lstStyle/>
          <a:p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Dặn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dò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9B280A-B54F-423C-BFCD-AB66B1832335}"/>
              </a:ext>
            </a:extLst>
          </p:cNvPr>
          <p:cNvGrpSpPr/>
          <p:nvPr/>
        </p:nvGrpSpPr>
        <p:grpSpPr>
          <a:xfrm>
            <a:off x="1979713" y="1306382"/>
            <a:ext cx="6696742" cy="2730352"/>
            <a:chOff x="1995398" y="1306382"/>
            <a:chExt cx="6319602" cy="27303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65C565-801B-452A-B791-6DDBBBDFBF3B}"/>
                </a:ext>
              </a:extLst>
            </p:cNvPr>
            <p:cNvGrpSpPr/>
            <p:nvPr/>
          </p:nvGrpSpPr>
          <p:grpSpPr>
            <a:xfrm>
              <a:off x="1995398" y="1306383"/>
              <a:ext cx="2817837" cy="2730351"/>
              <a:chOff x="1995398" y="1306383"/>
              <a:chExt cx="2817837" cy="273035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995398" y="1306383"/>
                <a:ext cx="2817837" cy="2730351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063349" y="1838383"/>
                <a:ext cx="2650156" cy="15696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đọc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lại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bài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Chuỗi</a:t>
                </a:r>
                <a:r>
                  <a:rPr lang="en-US" alt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ngọc</a:t>
                </a:r>
                <a:r>
                  <a:rPr lang="en-US" alt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lam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xem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</a:p>
              <a:p>
                <a:r>
                  <a:rPr lang="en-US" alt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dung </a:t>
                </a:r>
                <a:r>
                  <a:rPr lang="en-US" alt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257128" y="1306382"/>
              <a:ext cx="2817837" cy="2730351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32797" y="2023048"/>
              <a:ext cx="2582203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</a:t>
              </a:r>
            </a:p>
            <a:p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139)</a:t>
              </a:r>
              <a:endPara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67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err="1"/>
              <a:t>Tạm</a:t>
            </a:r>
            <a:r>
              <a:rPr lang="en-US" altLang="ko-KR" dirty="0"/>
              <a:t> </a:t>
            </a:r>
            <a:r>
              <a:rPr lang="en-US" altLang="ko-KR" dirty="0" err="1"/>
              <a:t>biệt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840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267495"/>
            <a:ext cx="7557026" cy="5643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1"/>
            <a:ext cx="6857999" cy="5847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8" y="3530624"/>
            <a:ext cx="1484441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5123" y="739601"/>
            <a:ext cx="4222952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405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178319">
            <a:off x="4343400" y="5453744"/>
            <a:ext cx="4572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86450" y="5453742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18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797">
        <p:fade/>
      </p:transition>
    </mc:Choice>
    <mc:Fallback xmlns="">
      <p:transition spd="med" advTm="29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71605E-6 L -1 2.71605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48148E-6 L -1 1.48148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  <p:extLst>
    <p:ext uri="{E180D4A7-C9FB-4DFB-919C-405C955672EB}">
      <p14:showEvtLst xmlns:p14="http://schemas.microsoft.com/office/powerpoint/2010/main">
        <p14:playEvt time="93" objId="6"/>
        <p14:stopEvt time="4009" objId="6"/>
        <p14:playEvt time="24829" objId="3"/>
        <p14:stopEvt time="27962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7"/>
            <a:ext cx="8000999" cy="6000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46" y="162902"/>
            <a:ext cx="7619996" cy="5714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03" y="4271544"/>
            <a:ext cx="924629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5257798"/>
            <a:ext cx="4572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00646" y="5257799"/>
            <a:ext cx="4572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59024" y="30527"/>
            <a:ext cx="6768752" cy="7738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và trả lời câu </a:t>
            </a:r>
            <a:r>
              <a:rPr lang="vi-VN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4672" y="795167"/>
            <a:ext cx="6493785" cy="1598526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Do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lvl="0"/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đễ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1909482" y="2571751"/>
            <a:ext cx="3814646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Do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lvl="0"/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đễ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5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743">
        <p:fade/>
      </p:transition>
    </mc:Choice>
    <mc:Fallback xmlns="">
      <p:transition spd="med" advTm="497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32099E-6 L -1 4.32099E-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32099E-6 L -1 4.32099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9" grpId="0" animBg="1"/>
      <p:bldP spid="9" grpId="1" animBg="1"/>
    </p:bldLst>
  </p:timing>
  <p:extLst>
    <p:ext uri="{E180D4A7-C9FB-4DFB-919C-405C955672EB}">
      <p14:showEvtLst xmlns:p14="http://schemas.microsoft.com/office/powerpoint/2010/main">
        <p14:playEvt time="42603" objId="2"/>
        <p14:triggerEvt type="onClick" time="42603" objId="8"/>
        <p14:stopEvt time="43940" objId="2"/>
        <p14:playEvt time="44391" objId="6"/>
        <p14:stopEvt time="47574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12" y="96889"/>
            <a:ext cx="6857999" cy="5622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73" y="336522"/>
            <a:ext cx="6857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78" y="4184625"/>
            <a:ext cx="692565" cy="637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79" y="3650227"/>
            <a:ext cx="1484441" cy="1068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9863" y="3759946"/>
            <a:ext cx="470606" cy="58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811" y="4080654"/>
            <a:ext cx="484327" cy="82788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929654" y="2075259"/>
            <a:ext cx="2874308" cy="609127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defTabSz="685800" latinLnBrk="0">
              <a:defRPr/>
            </a:pPr>
            <a:r>
              <a:rPr lang="en-US" sz="45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latin typeface="Calibri" panose="020F0502020204030204"/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4445" y="3535927"/>
            <a:ext cx="620159" cy="6201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43400" y="5380264"/>
            <a:ext cx="4572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88" y="3244793"/>
            <a:ext cx="955631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02821" y="5409713"/>
            <a:ext cx="45720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35483" y="5409713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43000" y="219530"/>
            <a:ext cx="6643687" cy="45790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ý nghĩa của bài </a:t>
            </a:r>
            <a:r>
              <a:rPr lang="vi-VN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07888" y="818716"/>
            <a:ext cx="6388447" cy="975698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</a:p>
          <a:p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alt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8" y="2851588"/>
            <a:ext cx="1061369" cy="973751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810048" y="2430473"/>
            <a:ext cx="1118168" cy="884363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r>
              <a:rPr lang="en-US" sz="105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1909483" y="2571751"/>
            <a:ext cx="3087160" cy="673043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</a:p>
          <a:p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05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altLang="en-US" sz="10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0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65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660">
        <p:fade/>
      </p:transition>
    </mc:Choice>
    <mc:Fallback xmlns="">
      <p:transition spd="med" advTm="65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-1 -2.09877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09877E-6 L -1 -2.09877E-6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  <p:extLst>
    <p:ext uri="{E180D4A7-C9FB-4DFB-919C-405C955672EB}">
      <p14:showEvtLst xmlns:p14="http://schemas.microsoft.com/office/powerpoint/2010/main">
        <p14:playEvt time="33562" objId="2"/>
        <p14:triggerEvt type="onClick" time="33562" objId="7"/>
        <p14:stopEvt time="34921" objId="2"/>
        <p14:playEvt time="35834" objId="9"/>
        <p14:playEvt time="38882" objId="8"/>
        <p14:stopEvt time="38954" objId="9"/>
        <p14:stopEvt time="65660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GK Tiếng Việt 5 - Tuần 14 - Chủ điểm: Vì hạnh phúc con người">
            <a:extLst>
              <a:ext uri="{FF2B5EF4-FFF2-40B4-BE49-F238E27FC236}">
                <a16:creationId xmlns:a16="http://schemas.microsoft.com/office/drawing/2014/main" id="{85186A1C-79B7-4E5C-9FE3-5693DAF6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5486"/>
            <a:ext cx="390226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9BF232D-F1B4-48A7-9568-5F3AE93A8D9A}"/>
              </a:ext>
            </a:extLst>
          </p:cNvPr>
          <p:cNvSpPr txBox="1"/>
          <p:nvPr/>
        </p:nvSpPr>
        <p:spPr>
          <a:xfrm>
            <a:off x="323528" y="1779662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Quan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sát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hình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và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cho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biết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tên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chủ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điểm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của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</a:p>
          <a:p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tuần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này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là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gì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? </a:t>
            </a:r>
          </a:p>
          <a:p>
            <a:r>
              <a:rPr lang="en-US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-    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Chủ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điểm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gợi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cho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em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nghĩ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đến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điều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gì</a:t>
            </a:r>
            <a:r>
              <a:rPr lang="en-US" sz="1800" b="1" dirty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?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403648" y="1204178"/>
            <a:ext cx="6336704" cy="3743835"/>
            <a:chOff x="1824" y="0"/>
            <a:chExt cx="3936" cy="4320"/>
          </a:xfrm>
        </p:grpSpPr>
        <p:pic>
          <p:nvPicPr>
            <p:cNvPr id="5" name="Picture 4" descr="Copy of td13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898"/>
              <a:ext cx="3888" cy="2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td1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8" y="0"/>
              <a:ext cx="1372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V="1">
              <a:off x="1824" y="1872"/>
              <a:ext cx="2628" cy="72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/>
              <a:endParaRPr lang="en-US" sz="1350">
                <a:solidFill>
                  <a:srgbClr val="B4DCFA"/>
                </a:solidFill>
                <a:latin typeface="Cambria Math" pitchFamily="18" charset="0"/>
                <a:ea typeface="Cambria Math" pitchFamily="18" charset="0"/>
              </a:endParaRP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2051721" y="1595528"/>
            <a:ext cx="3479800" cy="1397866"/>
          </a:xfrm>
          <a:prstGeom prst="cloudCallout">
            <a:avLst>
              <a:gd name="adj1" fmla="val -24707"/>
              <a:gd name="adj2" fmla="val 686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200" dirty="0" err="1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Cô</a:t>
            </a:r>
            <a:r>
              <a:rPr lang="en-US" sz="2200" dirty="0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bé</a:t>
            </a:r>
            <a:r>
              <a:rPr lang="en-US" sz="2200" dirty="0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là</a:t>
            </a:r>
            <a:r>
              <a:rPr lang="en-US" sz="2200" dirty="0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ai</a:t>
            </a:r>
            <a:r>
              <a:rPr lang="en-US" sz="2200" dirty="0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? </a:t>
            </a:r>
          </a:p>
          <a:p>
            <a:pPr>
              <a:spcBef>
                <a:spcPct val="50000"/>
              </a:spcBef>
            </a:pPr>
            <a:r>
              <a:rPr lang="en-US" sz="2200" dirty="0" err="1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Cô</a:t>
            </a:r>
            <a:r>
              <a:rPr lang="en-US" sz="2200" dirty="0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đang</a:t>
            </a:r>
            <a:r>
              <a:rPr lang="en-US" sz="2200" dirty="0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làm</a:t>
            </a:r>
            <a:r>
              <a:rPr lang="en-US" sz="2200" dirty="0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gì</a:t>
            </a:r>
            <a:r>
              <a:rPr lang="en-US" sz="2200" dirty="0">
                <a:solidFill>
                  <a:srgbClr val="FF0000"/>
                </a:solidFill>
                <a:ea typeface="Cambria Math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58"/>
            <a:ext cx="857250" cy="7643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4CAAEFC-0C93-408A-8862-EE0340D07FDF}"/>
              </a:ext>
            </a:extLst>
          </p:cNvPr>
          <p:cNvSpPr txBox="1"/>
          <p:nvPr/>
        </p:nvSpPr>
        <p:spPr>
          <a:xfrm>
            <a:off x="3707904" y="-19929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</a:rPr>
              <a:t>Tập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đọc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D2BF7BD-5836-45F5-B906-BEC4C70A2AAF}"/>
              </a:ext>
            </a:extLst>
          </p:cNvPr>
          <p:cNvSpPr txBox="1"/>
          <p:nvPr/>
        </p:nvSpPr>
        <p:spPr>
          <a:xfrm>
            <a:off x="2951820" y="370645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Chuỗi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ngọc</a:t>
            </a:r>
            <a:r>
              <a:rPr lang="en-US" sz="2400" b="1" dirty="0">
                <a:solidFill>
                  <a:srgbClr val="FF0000"/>
                </a:solidFill>
              </a:rPr>
              <a:t> lam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6C244A5-9E32-4F3E-AB13-028933CCD287}"/>
              </a:ext>
            </a:extLst>
          </p:cNvPr>
          <p:cNvSpPr txBox="1"/>
          <p:nvPr/>
        </p:nvSpPr>
        <p:spPr>
          <a:xfrm>
            <a:off x="5325596" y="742514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(PHUN-TƠN O-XLƠ)</a:t>
            </a:r>
          </a:p>
        </p:txBody>
      </p:sp>
    </p:spTree>
    <p:extLst>
      <p:ext uri="{BB962C8B-B14F-4D97-AF65-F5344CB8AC3E}">
        <p14:creationId xmlns:p14="http://schemas.microsoft.com/office/powerpoint/2010/main" val="74210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755576" y="339502"/>
            <a:ext cx="7632848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825861" y="1201476"/>
            <a:ext cx="7850596" cy="61592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12"/>
          <p:cNvSpPr txBox="1"/>
          <p:nvPr/>
        </p:nvSpPr>
        <p:spPr bwMode="auto">
          <a:xfrm>
            <a:off x="1123654" y="2184292"/>
            <a:ext cx="7581049" cy="679673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Ca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endParaRPr lang="en-US" spc="-2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473454" y="1169390"/>
            <a:ext cx="642122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11560" y="1239893"/>
            <a:ext cx="51209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1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81475" y="2263268"/>
            <a:ext cx="7923228" cy="61592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TextBox 12"/>
          <p:cNvSpPr txBox="1"/>
          <p:nvPr/>
        </p:nvSpPr>
        <p:spPr bwMode="auto">
          <a:xfrm>
            <a:off x="1195852" y="1240947"/>
            <a:ext cx="7474694" cy="614399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trôi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ngắt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R="0"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nhấn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6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4" name="Oval 33"/>
          <p:cNvSpPr/>
          <p:nvPr/>
        </p:nvSpPr>
        <p:spPr>
          <a:xfrm>
            <a:off x="439297" y="2229050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567175" y="2319144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54473" y="3332976"/>
            <a:ext cx="7950230" cy="615921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8" name="TextBox 12"/>
          <p:cNvSpPr txBox="1"/>
          <p:nvPr/>
        </p:nvSpPr>
        <p:spPr bwMode="auto">
          <a:xfrm>
            <a:off x="1201285" y="3273906"/>
            <a:ext cx="7503418" cy="679673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R="0"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8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spc="-2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2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39" name="Oval 38"/>
          <p:cNvSpPr/>
          <p:nvPr/>
        </p:nvSpPr>
        <p:spPr>
          <a:xfrm>
            <a:off x="439297" y="3281341"/>
            <a:ext cx="684357" cy="68435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567175" y="3371435"/>
            <a:ext cx="4286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3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C559FC-CF42-4771-BB23-B8818ECC5CC5}"/>
              </a:ext>
            </a:extLst>
          </p:cNvPr>
          <p:cNvSpPr/>
          <p:nvPr/>
        </p:nvSpPr>
        <p:spPr>
          <a:xfrm>
            <a:off x="1448938" y="412151"/>
            <a:ext cx="73914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này</a:t>
            </a:r>
            <a:r>
              <a:rPr lang="en-US" altLang="en-US" sz="2800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được</a:t>
            </a:r>
            <a:r>
              <a:rPr lang="en-US" altLang="en-US" sz="2800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chia </a:t>
            </a:r>
            <a:r>
              <a:rPr lang="en-US" altLang="en-US" sz="2800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làm</a:t>
            </a:r>
            <a:r>
              <a:rPr lang="en-US" altLang="en-US" sz="2800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 2 </a:t>
            </a:r>
            <a:r>
              <a:rPr lang="en-US" altLang="en-US" sz="2800" dirty="0" err="1">
                <a:solidFill>
                  <a:srgbClr val="000000"/>
                </a:solidFill>
                <a:ea typeface="+mj-ea"/>
                <a:cs typeface="Times New Roman" pitchFamily="18" charset="0"/>
              </a:rPr>
              <a:t>phần</a:t>
            </a:r>
            <a:r>
              <a:rPr lang="en-US" altLang="en-US" sz="2800" dirty="0">
                <a:solidFill>
                  <a:srgbClr val="000000"/>
                </a:solidFill>
                <a:ea typeface="+mj-ea"/>
                <a:cs typeface="Times New Roman" pitchFamily="18" charset="0"/>
              </a:rPr>
              <a:t>: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2ACBB1-6CAB-4DC0-8A8F-60264FFE4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47" y="1142410"/>
            <a:ext cx="842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Phần</a:t>
            </a:r>
            <a:r>
              <a:rPr lang="en-US" altLang="vi-VN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1:</a:t>
            </a:r>
            <a:r>
              <a:rPr lang="en-US" altLang="vi-VN" sz="2800" b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mbria Math" pitchFamily="18" charset="0"/>
                <a:cs typeface="Tahoma" pitchFamily="34" charset="0"/>
              </a:rPr>
              <a:t>Từ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n-lt"/>
                <a:ea typeface="Cambria Math" pitchFamily="18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mbria Math" pitchFamily="18" charset="0"/>
                <a:cs typeface="Tahoma" pitchFamily="34" charset="0"/>
              </a:rPr>
              <a:t>đầu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n-lt"/>
                <a:ea typeface="Cambria Math" pitchFamily="18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+mn-lt"/>
                <a:ea typeface="Cambria Math" pitchFamily="18" charset="0"/>
                <a:cs typeface="Tahoma" pitchFamily="34" charset="0"/>
              </a:rPr>
              <a:t>đến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+mn-lt"/>
                <a:ea typeface="Cambria Math" pitchFamily="18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F3900D"/>
                </a:solidFill>
                <a:latin typeface="+mn-lt"/>
                <a:ea typeface="Cambria Math" pitchFamily="18" charset="0"/>
                <a:cs typeface="Tahoma" pitchFamily="34" charset="0"/>
              </a:rPr>
              <a:t>cướp</a:t>
            </a:r>
            <a:r>
              <a:rPr lang="en-US" sz="2800" dirty="0">
                <a:solidFill>
                  <a:srgbClr val="F3900D"/>
                </a:solidFill>
                <a:latin typeface="+mn-lt"/>
                <a:ea typeface="Cambria Math" pitchFamily="18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F3900D"/>
                </a:solidFill>
                <a:latin typeface="+mn-lt"/>
                <a:ea typeface="Cambria Math" pitchFamily="18" charset="0"/>
                <a:cs typeface="Tahoma" pitchFamily="34" charset="0"/>
              </a:rPr>
              <a:t>mất</a:t>
            </a:r>
            <a:r>
              <a:rPr lang="en-US" sz="2800" dirty="0">
                <a:solidFill>
                  <a:srgbClr val="F3900D"/>
                </a:solidFill>
                <a:latin typeface="+mn-lt"/>
                <a:ea typeface="Cambria Math" pitchFamily="18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F3900D"/>
                </a:solidFill>
                <a:latin typeface="+mn-lt"/>
                <a:ea typeface="Cambria Math" pitchFamily="18" charset="0"/>
                <a:cs typeface="Tahoma" pitchFamily="34" charset="0"/>
              </a:rPr>
              <a:t>người</a:t>
            </a:r>
            <a:r>
              <a:rPr lang="en-US" sz="2800" dirty="0">
                <a:solidFill>
                  <a:srgbClr val="F3900D"/>
                </a:solidFill>
                <a:latin typeface="+mn-lt"/>
                <a:ea typeface="Cambria Math" pitchFamily="18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F3900D"/>
                </a:solidFill>
                <a:latin typeface="+mn-lt"/>
                <a:ea typeface="Cambria Math" pitchFamily="18" charset="0"/>
                <a:cs typeface="Tahoma" pitchFamily="34" charset="0"/>
              </a:rPr>
              <a:t>anh</a:t>
            </a:r>
            <a:r>
              <a:rPr lang="en-US" sz="2800" dirty="0">
                <a:solidFill>
                  <a:srgbClr val="F3900D"/>
                </a:solidFill>
                <a:latin typeface="+mn-lt"/>
                <a:ea typeface="Cambria Math" pitchFamily="18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F3900D"/>
                </a:solidFill>
                <a:latin typeface="+mn-lt"/>
                <a:ea typeface="Cambria Math" pitchFamily="18" charset="0"/>
                <a:cs typeface="Tahoma" pitchFamily="34" charset="0"/>
              </a:rPr>
              <a:t>yêu</a:t>
            </a:r>
            <a:r>
              <a:rPr lang="en-US" sz="2800" dirty="0">
                <a:solidFill>
                  <a:srgbClr val="F3900D"/>
                </a:solidFill>
                <a:latin typeface="+mn-lt"/>
                <a:ea typeface="Cambria Math" pitchFamily="18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F3900D"/>
                </a:solidFill>
                <a:latin typeface="+mn-lt"/>
                <a:ea typeface="Cambria Math" pitchFamily="18" charset="0"/>
                <a:cs typeface="Tahoma" pitchFamily="34" charset="0"/>
              </a:rPr>
              <a:t>quý</a:t>
            </a:r>
            <a:r>
              <a:rPr lang="en-US" sz="2800" dirty="0">
                <a:solidFill>
                  <a:srgbClr val="F3900D"/>
                </a:solidFill>
                <a:latin typeface="+mn-lt"/>
                <a:ea typeface="Cambria Math" pitchFamily="18" charset="0"/>
                <a:cs typeface="Tahoma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23DB75-84B9-4321-A800-FCAEF6973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47" y="2863164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  <a:cs typeface="Tahoma" pitchFamily="34" charset="0"/>
              </a:rPr>
              <a:t>Từ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F3900D"/>
                </a:solidFill>
                <a:latin typeface="Cambria Math" pitchFamily="18" charset="0"/>
                <a:ea typeface="Cambria Math" pitchFamily="18" charset="0"/>
                <a:cs typeface="Tahoma" pitchFamily="34" charset="0"/>
              </a:rPr>
              <a:t>Ngày</a:t>
            </a:r>
            <a:r>
              <a:rPr lang="en-US" sz="2800" dirty="0">
                <a:solidFill>
                  <a:srgbClr val="F3900D"/>
                </a:solidFill>
                <a:latin typeface="Cambria Math" pitchFamily="18" charset="0"/>
                <a:ea typeface="Cambria Math" pitchFamily="18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F3900D"/>
                </a:solidFill>
                <a:latin typeface="Cambria Math" pitchFamily="18" charset="0"/>
                <a:ea typeface="Cambria Math" pitchFamily="18" charset="0"/>
                <a:cs typeface="Tahoma" pitchFamily="34" charset="0"/>
              </a:rPr>
              <a:t>lễ</a:t>
            </a:r>
            <a:r>
              <a:rPr lang="en-US" sz="2800" dirty="0">
                <a:solidFill>
                  <a:srgbClr val="F3900D"/>
                </a:solidFill>
                <a:latin typeface="Cambria Math" pitchFamily="18" charset="0"/>
                <a:ea typeface="Cambria Math" pitchFamily="18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F3900D"/>
                </a:solidFill>
                <a:latin typeface="Cambria Math" pitchFamily="18" charset="0"/>
                <a:ea typeface="Cambria Math" pitchFamily="18" charset="0"/>
                <a:cs typeface="Tahoma" pitchFamily="34" charset="0"/>
              </a:rPr>
              <a:t>Nô-en</a:t>
            </a:r>
            <a:r>
              <a:rPr lang="en-US" sz="2800" dirty="0">
                <a:solidFill>
                  <a:srgbClr val="F3900D"/>
                </a:solidFill>
                <a:latin typeface="Cambria Math" pitchFamily="18" charset="0"/>
                <a:ea typeface="Cambria Math" pitchFamily="18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F3900D"/>
                </a:solidFill>
                <a:latin typeface="Cambria Math" pitchFamily="18" charset="0"/>
                <a:ea typeface="Cambria Math" pitchFamily="18" charset="0"/>
                <a:cs typeface="Tahoma" pitchFamily="34" charset="0"/>
              </a:rPr>
              <a:t>đến</a:t>
            </a:r>
            <a:r>
              <a:rPr lang="en-US" sz="2800" dirty="0">
                <a:solidFill>
                  <a:srgbClr val="F3900D"/>
                </a:solidFill>
                <a:latin typeface="Cambria Math" pitchFamily="18" charset="0"/>
                <a:ea typeface="Cambria Math" pitchFamily="18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F3900D"/>
                </a:solidFill>
                <a:latin typeface="Cambria Math" pitchFamily="18" charset="0"/>
                <a:ea typeface="Cambria Math" pitchFamily="18" charset="0"/>
                <a:cs typeface="Tahoma" pitchFamily="34" charset="0"/>
              </a:rPr>
              <a:t>hết</a:t>
            </a:r>
            <a:r>
              <a:rPr lang="en-US" sz="2800" dirty="0">
                <a:solidFill>
                  <a:srgbClr val="F3900D"/>
                </a:solidFill>
                <a:latin typeface="Cambria Math" pitchFamily="18" charset="0"/>
                <a:ea typeface="Cambria Math" pitchFamily="18" charset="0"/>
                <a:cs typeface="Tahoma" pitchFamily="34" charset="0"/>
              </a:rPr>
              <a:t> </a:t>
            </a:r>
            <a:r>
              <a:rPr lang="en-US" sz="2800" dirty="0" err="1">
                <a:solidFill>
                  <a:srgbClr val="F3900D"/>
                </a:solidFill>
                <a:latin typeface="Cambria Math" pitchFamily="18" charset="0"/>
                <a:ea typeface="Cambria Math" pitchFamily="18" charset="0"/>
                <a:cs typeface="Tahoma" pitchFamily="34" charset="0"/>
              </a:rPr>
              <a:t>bài</a:t>
            </a:r>
            <a:r>
              <a:rPr lang="en-US" sz="2800" dirty="0">
                <a:solidFill>
                  <a:srgbClr val="F3900D"/>
                </a:solidFill>
                <a:latin typeface="Cambria Math" pitchFamily="18" charset="0"/>
                <a:ea typeface="Cambria Math" pitchFamily="18" charset="0"/>
                <a:cs typeface="Tahoma" pitchFamily="34" charset="0"/>
              </a:rPr>
              <a:t>.</a:t>
            </a:r>
            <a:endParaRPr lang="vi-VN" altLang="vi-VN" sz="2800" dirty="0">
              <a:solidFill>
                <a:srgbClr val="F3900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4E791F2-A928-4DC3-B7DA-1A9FEB6B1FD2}"/>
              </a:ext>
            </a:extLst>
          </p:cNvPr>
          <p:cNvSpPr txBox="1"/>
          <p:nvPr/>
        </p:nvSpPr>
        <p:spPr>
          <a:xfrm>
            <a:off x="3141773" y="64739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597FBFD-F3D7-4E4E-A008-B00F21EF3D43}"/>
              </a:ext>
            </a:extLst>
          </p:cNvPr>
          <p:cNvSpPr txBox="1"/>
          <p:nvPr/>
        </p:nvSpPr>
        <p:spPr>
          <a:xfrm>
            <a:off x="701689" y="1660927"/>
            <a:ext cx="8012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Đoạn</a:t>
            </a:r>
            <a:r>
              <a:rPr lang="en-US" sz="2400" dirty="0"/>
              <a:t> 1: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Chiều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hôm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ấy</a:t>
            </a:r>
            <a:r>
              <a:rPr lang="en-US" sz="2400" i="1" dirty="0">
                <a:solidFill>
                  <a:srgbClr val="00B050"/>
                </a:solidFill>
              </a:rPr>
              <a:t> …. </a:t>
            </a:r>
            <a:r>
              <a:rPr lang="en-US" sz="2400" i="1" dirty="0" err="1">
                <a:solidFill>
                  <a:srgbClr val="00B050"/>
                </a:solidFill>
              </a:rPr>
              <a:t>gói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lại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cho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cháu</a:t>
            </a:r>
            <a:r>
              <a:rPr lang="en-US" sz="2400" i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400" dirty="0" err="1"/>
              <a:t>Đoạn</a:t>
            </a:r>
            <a:r>
              <a:rPr lang="en-US" sz="2400" dirty="0"/>
              <a:t> 2: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i="1" dirty="0">
                <a:solidFill>
                  <a:srgbClr val="00B050"/>
                </a:solidFill>
              </a:rPr>
              <a:t>Pi-e </a:t>
            </a:r>
            <a:r>
              <a:rPr lang="en-US" sz="2400" i="1" dirty="0" err="1">
                <a:solidFill>
                  <a:srgbClr val="00B050"/>
                </a:solidFill>
              </a:rPr>
              <a:t>ngạc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nhiên</a:t>
            </a:r>
            <a:r>
              <a:rPr lang="en-US" sz="2400" i="1" dirty="0">
                <a:solidFill>
                  <a:srgbClr val="00B050"/>
                </a:solidFill>
              </a:rPr>
              <a:t> … </a:t>
            </a:r>
            <a:r>
              <a:rPr lang="en-US" sz="2400" i="1" dirty="0" err="1">
                <a:solidFill>
                  <a:srgbClr val="00B050"/>
                </a:solidFill>
              </a:rPr>
              <a:t>Đừng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đánh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rơi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nhé</a:t>
            </a:r>
            <a:r>
              <a:rPr lang="en-US" sz="2400" i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400" dirty="0" err="1"/>
              <a:t>Đoạn</a:t>
            </a:r>
            <a:r>
              <a:rPr lang="en-US" sz="2400" dirty="0"/>
              <a:t> 3: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Cô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bé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mỉm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cười</a:t>
            </a:r>
            <a:r>
              <a:rPr lang="en-US" sz="2400" i="1" dirty="0">
                <a:solidFill>
                  <a:srgbClr val="00B050"/>
                </a:solidFill>
              </a:rPr>
              <a:t> … </a:t>
            </a:r>
            <a:r>
              <a:rPr lang="en-US" sz="2400" i="1" dirty="0" err="1">
                <a:solidFill>
                  <a:srgbClr val="00B050"/>
                </a:solidFill>
              </a:rPr>
              <a:t>người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anh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yêu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quý</a:t>
            </a:r>
            <a:r>
              <a:rPr lang="en-US" sz="2400" i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129252D-9098-4BE5-AFA5-8AF549F211B5}"/>
              </a:ext>
            </a:extLst>
          </p:cNvPr>
          <p:cNvSpPr txBox="1"/>
          <p:nvPr/>
        </p:nvSpPr>
        <p:spPr>
          <a:xfrm>
            <a:off x="579586" y="3379773"/>
            <a:ext cx="8012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Đoạn</a:t>
            </a:r>
            <a:r>
              <a:rPr lang="en-US" sz="2400" dirty="0"/>
              <a:t> 1: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Ngày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lễ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Nô-en</a:t>
            </a:r>
            <a:r>
              <a:rPr lang="en-US" sz="2400" i="1" dirty="0">
                <a:solidFill>
                  <a:srgbClr val="00B050"/>
                </a:solidFill>
              </a:rPr>
              <a:t>…. </a:t>
            </a:r>
            <a:r>
              <a:rPr lang="en-US" sz="2400" i="1" dirty="0" err="1">
                <a:solidFill>
                  <a:srgbClr val="00B050"/>
                </a:solidFill>
              </a:rPr>
              <a:t>Phải</a:t>
            </a:r>
            <a:r>
              <a:rPr lang="en-US" sz="2400" i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400" dirty="0" err="1"/>
              <a:t>Đoạn</a:t>
            </a:r>
            <a:r>
              <a:rPr lang="en-US" sz="2400" dirty="0"/>
              <a:t> 2: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Thưa</a:t>
            </a:r>
            <a:r>
              <a:rPr lang="en-US" sz="2400" i="1" dirty="0">
                <a:solidFill>
                  <a:srgbClr val="00B050"/>
                </a:solidFill>
              </a:rPr>
              <a:t>… </a:t>
            </a:r>
            <a:r>
              <a:rPr lang="en-US" sz="2400" i="1" dirty="0" err="1">
                <a:solidFill>
                  <a:srgbClr val="00B050"/>
                </a:solidFill>
              </a:rPr>
              <a:t>số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tiền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em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có</a:t>
            </a:r>
            <a:r>
              <a:rPr lang="en-US" sz="2400" i="1" dirty="0">
                <a:solidFill>
                  <a:srgbClr val="00B050"/>
                </a:solidFill>
              </a:rPr>
              <a:t>.</a:t>
            </a:r>
          </a:p>
          <a:p>
            <a:r>
              <a:rPr lang="en-US" sz="2400" dirty="0" err="1"/>
              <a:t>Đoạn</a:t>
            </a:r>
            <a:r>
              <a:rPr lang="en-US" sz="2400" dirty="0"/>
              <a:t> 3: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i="1" dirty="0">
                <a:solidFill>
                  <a:srgbClr val="00B050"/>
                </a:solidFill>
              </a:rPr>
              <a:t>Hai </a:t>
            </a:r>
            <a:r>
              <a:rPr lang="en-US" sz="2400" i="1" dirty="0" err="1">
                <a:solidFill>
                  <a:srgbClr val="00B050"/>
                </a:solidFill>
              </a:rPr>
              <a:t>người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đều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im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lặng</a:t>
            </a:r>
            <a:r>
              <a:rPr lang="en-US" sz="2400" i="1" dirty="0">
                <a:solidFill>
                  <a:srgbClr val="00B050"/>
                </a:solidFill>
              </a:rPr>
              <a:t>… hi </a:t>
            </a:r>
            <a:r>
              <a:rPr lang="en-US" sz="2400" i="1" dirty="0" err="1">
                <a:solidFill>
                  <a:srgbClr val="00B050"/>
                </a:solidFill>
              </a:rPr>
              <a:t>vọng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tràn</a:t>
            </a: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en-US" sz="2400" i="1" dirty="0" err="1">
                <a:solidFill>
                  <a:srgbClr val="00B050"/>
                </a:solidFill>
              </a:rPr>
              <a:t>trề</a:t>
            </a:r>
            <a:r>
              <a:rPr lang="en-US" sz="2400" i="1" dirty="0">
                <a:solidFill>
                  <a:srgbClr val="00B05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529299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9"/>
</p:tagLst>
</file>

<file path=ppt/theme/theme1.xml><?xml version="1.0" encoding="utf-8"?>
<a:theme xmlns:a="http://schemas.openxmlformats.org/drawingml/2006/main" name="Cover and End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DD2D9"/>
      </a:accent1>
      <a:accent2>
        <a:srgbClr val="0DD2D9"/>
      </a:accent2>
      <a:accent3>
        <a:srgbClr val="0DD2D9"/>
      </a:accent3>
      <a:accent4>
        <a:srgbClr val="0DD2D9"/>
      </a:accent4>
      <a:accent5>
        <a:srgbClr val="0DD2D9"/>
      </a:accent5>
      <a:accent6>
        <a:srgbClr val="0DD2D9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2155</TotalTime>
  <Words>2017</Words>
  <Application>Microsoft Office PowerPoint</Application>
  <PresentationFormat>Trình chiếu Trên màn hình (16:9)</PresentationFormat>
  <Paragraphs>149</Paragraphs>
  <Slides>26</Slides>
  <Notes>7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26</vt:i4>
      </vt:variant>
    </vt:vector>
  </HeadingPairs>
  <TitlesOfParts>
    <vt:vector size="35" baseType="lpstr">
      <vt:lpstr>맑은 고딕</vt:lpstr>
      <vt:lpstr>Arial</vt:lpstr>
      <vt:lpstr>Calibri</vt:lpstr>
      <vt:lpstr>Cambria Math</vt:lpstr>
      <vt:lpstr>Times New Roman</vt:lpstr>
      <vt:lpstr>VNI-Franko</vt:lpstr>
      <vt:lpstr>Cover and End Slide Master</vt:lpstr>
      <vt:lpstr>Contents Slide Master</vt:lpstr>
      <vt:lpstr>Section Break Slide Master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     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Minh Dương Anh</cp:lastModifiedBy>
  <cp:revision>89</cp:revision>
  <dcterms:created xsi:type="dcterms:W3CDTF">2016-12-05T23:26:54Z</dcterms:created>
  <dcterms:modified xsi:type="dcterms:W3CDTF">2021-12-03T08:51:53Z</dcterms:modified>
</cp:coreProperties>
</file>